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notesMasterIdLst>
    <p:notesMasterId r:id="rId19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900113"/>
            <a:ext cx="4457700" cy="12858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3731" b="1" spc="3" kern="0" dirty="0">
                <a:solidFill>
                  <a:srgbClr val="000000"/>
                </a:solidFill>
              </a:rPr>
              <a:t>AI IN</a:t>
            </a:r>
            <a:pPr algn="l" indent="0" marL="0">
              <a:lnSpc>
                <a:spcPts val="5100"/>
              </a:lnSpc>
              <a:buNone/>
            </a:pPr>
            <a:r>
              <a:rPr lang="en-US" sz="3731" b="1" spc="3" kern="0" dirty="0">
                <a:solidFill>
                  <a:srgbClr val="000000"/>
                </a:solidFill>
              </a:rPr>
              <a:t>
</a:t>
            </a:r>
            <a:pPr algn="l" indent="0" marL="0">
              <a:lnSpc>
                <a:spcPts val="5100"/>
              </a:lnSpc>
              <a:buNone/>
            </a:pPr>
            <a:r>
              <a:rPr lang="en-US" sz="3731" b="1" spc="3" kern="0" dirty="0">
                <a:solidFill>
                  <a:srgbClr val="000000"/>
                </a:solidFill>
              </a:rPr>
              <a:t>EDUCATION</a:t>
            </a:r>
            <a:endParaRPr lang="en-US" sz="3731" dirty="0"/>
          </a:p>
        </p:txBody>
      </p:sp>
      <p:sp>
        <p:nvSpPr>
          <p:cNvPr id="4" name="Text 1"/>
          <p:cNvSpPr/>
          <p:nvPr/>
        </p:nvSpPr>
        <p:spPr>
          <a:xfrm>
            <a:off x="571500" y="2414588"/>
            <a:ext cx="44577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99" b="1" spc="1" kern="0" dirty="0">
                <a:solidFill>
                  <a:srgbClr val="F472B6"/>
                </a:solidFill>
              </a:rPr>
              <a:t>PREPARING STUDENTS FOR</a:t>
            </a:r>
            <a:pPr algn="l" indent="0" marL="0">
              <a:lnSpc>
                <a:spcPts val="2000"/>
              </a:lnSpc>
              <a:buNone/>
            </a:pPr>
            <a:r>
              <a:rPr lang="en-US" sz="1499" b="1" spc="1" kern="0" dirty="0">
                <a:solidFill>
                  <a:srgbClr val="F472B6"/>
                </a:solidFill>
              </a:rPr>
              <a:t>
</a:t>
            </a:r>
            <a:pPr algn="l" indent="0" marL="0">
              <a:lnSpc>
                <a:spcPts val="2000"/>
              </a:lnSpc>
              <a:buNone/>
            </a:pPr>
            <a:r>
              <a:rPr lang="en-US" sz="1499" b="1" spc="1" kern="0" dirty="0">
                <a:solidFill>
                  <a:srgbClr val="F472B6"/>
                </a:solidFill>
              </a:rPr>
              <a:t>AN AUTOMATED FUTURE</a:t>
            </a:r>
            <a:endParaRPr lang="en-US" sz="1499" dirty="0"/>
          </a:p>
        </p:txBody>
      </p:sp>
      <p:sp>
        <p:nvSpPr>
          <p:cNvPr id="5" name="Text 2"/>
          <p:cNvSpPr/>
          <p:nvPr/>
        </p:nvSpPr>
        <p:spPr>
          <a:xfrm>
            <a:off x="571500" y="3157538"/>
            <a:ext cx="445770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/>
                </a:solidFill>
              </a:rPr>
              <a:t>Presented at OSCA/ACOSO Fall Conference 2025</a:t>
            </a:r>
            <a:endParaRPr lang="en-US" sz="942" dirty="0"/>
          </a:p>
        </p:txBody>
      </p:sp>
      <p:sp>
        <p:nvSpPr>
          <p:cNvPr id="6" name="Text 3"/>
          <p:cNvSpPr/>
          <p:nvPr/>
        </p:nvSpPr>
        <p:spPr>
          <a:xfrm>
            <a:off x="571500" y="3414713"/>
            <a:ext cx="445770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34" dirty="0">
                <a:solidFill>
                  <a:srgbClr val="FFFFFF"/>
                </a:solidFill>
              </a:rPr>
              <a:t>Founder of Tempus Innovation InTempo</a:t>
            </a:r>
            <a:endParaRPr lang="en-US" sz="834" dirty="0"/>
          </a:p>
        </p:txBody>
      </p:sp>
      <p:sp>
        <p:nvSpPr>
          <p:cNvPr id="7" name="Text 4"/>
          <p:cNvSpPr/>
          <p:nvPr/>
        </p:nvSpPr>
        <p:spPr>
          <a:xfrm>
            <a:off x="571500" y="3643313"/>
            <a:ext cx="445770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34" dirty="0">
                <a:solidFill>
                  <a:srgbClr val="FFFFFF"/>
                </a:solidFill>
              </a:rPr>
              <a:t>Senior Solutions Architect at Tranquilla AI</a:t>
            </a:r>
            <a:endParaRPr lang="en-US" sz="834" dirty="0"/>
          </a:p>
        </p:txBody>
      </p:sp>
      <p:sp>
        <p:nvSpPr>
          <p:cNvPr id="8" name="Text 5"/>
          <p:cNvSpPr/>
          <p:nvPr/>
        </p:nvSpPr>
        <p:spPr>
          <a:xfrm>
            <a:off x="571500" y="3871913"/>
            <a:ext cx="445770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34" dirty="0">
                <a:solidFill>
                  <a:srgbClr val="FFFFFF"/>
                </a:solidFill>
              </a:rPr>
              <a:t>Taj Sarin</a:t>
            </a:r>
            <a:endParaRPr lang="en-US" sz="834" dirty="0"/>
          </a:p>
        </p:txBody>
      </p:sp>
      <p:sp>
        <p:nvSpPr>
          <p:cNvPr id="9" name="Shape 6"/>
          <p:cNvSpPr/>
          <p:nvPr/>
        </p:nvSpPr>
        <p:spPr>
          <a:xfrm>
            <a:off x="5372100" y="971550"/>
            <a:ext cx="3200400" cy="3200400"/>
          </a:xfrm>
          <a:prstGeom prst="rect">
            <a:avLst/>
          </a:prstGeom>
          <a:solidFill>
            <a:srgbClr val="000000">
              <a:alpha val="0"/>
            </a:srgbClr>
          </a:solidFill>
          <a:ln w="18288">
            <a:solidFill>
              <a:srgbClr val="E5E7EB"/>
            </a:solidFill>
            <a:prstDash val="solid"/>
          </a:ln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0" y="1028700"/>
            <a:ext cx="3086100" cy="308610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572500" y="4572000"/>
            <a:ext cx="3429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01</a:t>
            </a:r>
            <a:endParaRPr lang="en-US" sz="1193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20000">
            <a:off x="5569725" y="1493044"/>
            <a:ext cx="3338503" cy="1014412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5569725" y="2636044"/>
            <a:ext cx="3338503" cy="1014412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 rot="720000">
            <a:off x="3699574" y="548640"/>
            <a:ext cx="2718640" cy="585788"/>
          </a:xfrm>
          <a:prstGeom prst="rect">
            <a:avLst/>
          </a:prstGeom>
          <a:solidFill>
            <a:srgbClr val="000000">
              <a:alpha val="50000"/>
            </a:srgbClr>
          </a:solidFill>
          <a:ln w="9144">
            <a:solidFill>
              <a:srgbClr val="00FFFF">
                <a:alpha val="40000"/>
              </a:srgbClr>
            </a:solidFill>
            <a:prstDash val="solid"/>
          </a:ln>
        </p:spPr>
      </p:sp>
      <p:sp>
        <p:nvSpPr>
          <p:cNvPr id="6" name="Text 1"/>
          <p:cNvSpPr/>
          <p:nvPr/>
        </p:nvSpPr>
        <p:spPr>
          <a:xfrm rot="720000">
            <a:off x="3895960" y="481032"/>
            <a:ext cx="96022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E</a:t>
            </a:r>
            <a:endParaRPr lang="en-US" sz="1193" dirty="0"/>
          </a:p>
        </p:txBody>
      </p:sp>
      <p:sp>
        <p:nvSpPr>
          <p:cNvPr id="7" name="Text 2"/>
          <p:cNvSpPr/>
          <p:nvPr/>
        </p:nvSpPr>
        <p:spPr>
          <a:xfrm rot="720000">
            <a:off x="3989166" y="507822"/>
            <a:ext cx="161683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M</a:t>
            </a:r>
            <a:endParaRPr lang="en-US" sz="1193" dirty="0"/>
          </a:p>
        </p:txBody>
      </p:sp>
      <p:sp>
        <p:nvSpPr>
          <p:cNvPr id="8" name="Text 3"/>
          <p:cNvSpPr/>
          <p:nvPr/>
        </p:nvSpPr>
        <p:spPr>
          <a:xfrm rot="720000">
            <a:off x="4148000" y="534934"/>
            <a:ext cx="99120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P</a:t>
            </a:r>
            <a:endParaRPr lang="en-US" sz="1193" dirty="0"/>
          </a:p>
        </p:txBody>
      </p:sp>
      <p:sp>
        <p:nvSpPr>
          <p:cNvPr id="9" name="Text 4"/>
          <p:cNvSpPr/>
          <p:nvPr/>
        </p:nvSpPr>
        <p:spPr>
          <a:xfrm rot="720000">
            <a:off x="4244875" y="556291"/>
            <a:ext cx="106319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A</a:t>
            </a:r>
            <a:endParaRPr lang="en-US" sz="1193" dirty="0"/>
          </a:p>
        </p:txBody>
      </p:sp>
      <p:sp>
        <p:nvSpPr>
          <p:cNvPr id="10" name="Text 5"/>
          <p:cNvSpPr/>
          <p:nvPr/>
        </p:nvSpPr>
        <p:spPr>
          <a:xfrm rot="720000">
            <a:off x="4348948" y="577665"/>
            <a:ext cx="99287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T</a:t>
            </a:r>
            <a:endParaRPr lang="en-US" sz="1193" dirty="0"/>
          </a:p>
        </p:txBody>
      </p:sp>
      <p:sp>
        <p:nvSpPr>
          <p:cNvPr id="11" name="Text 6"/>
          <p:cNvSpPr/>
          <p:nvPr/>
        </p:nvSpPr>
        <p:spPr>
          <a:xfrm rot="720000">
            <a:off x="4445716" y="601623"/>
            <a:ext cx="131183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H</a:t>
            </a:r>
            <a:endParaRPr lang="en-US" sz="1193" dirty="0"/>
          </a:p>
        </p:txBody>
      </p:sp>
      <p:sp>
        <p:nvSpPr>
          <p:cNvPr id="12" name="Text 7"/>
          <p:cNvSpPr/>
          <p:nvPr/>
        </p:nvSpPr>
        <p:spPr>
          <a:xfrm rot="720000">
            <a:off x="4574297" y="626383"/>
            <a:ext cx="106989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Y</a:t>
            </a:r>
            <a:endParaRPr lang="en-US" sz="1193" dirty="0"/>
          </a:p>
        </p:txBody>
      </p:sp>
      <p:sp>
        <p:nvSpPr>
          <p:cNvPr id="13" name="Text 8"/>
          <p:cNvSpPr/>
          <p:nvPr/>
        </p:nvSpPr>
        <p:spPr>
          <a:xfrm rot="720000">
            <a:off x="4778564" y="668855"/>
            <a:ext cx="98087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472B6"/>
                </a:solidFill>
              </a:rPr>
              <a:t>+</a:t>
            </a:r>
            <a:endParaRPr lang="en-US" sz="1193" dirty="0"/>
          </a:p>
        </p:txBody>
      </p:sp>
      <p:sp>
        <p:nvSpPr>
          <p:cNvPr id="14" name="Text 9"/>
          <p:cNvSpPr/>
          <p:nvPr/>
        </p:nvSpPr>
        <p:spPr>
          <a:xfrm rot="720000">
            <a:off x="4973077" y="719439"/>
            <a:ext cx="185012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AI</a:t>
            </a:r>
            <a:endParaRPr lang="en-US" sz="1193" dirty="0"/>
          </a:p>
        </p:txBody>
      </p:sp>
      <p:sp>
        <p:nvSpPr>
          <p:cNvPr id="15" name="Text 10"/>
          <p:cNvSpPr/>
          <p:nvPr/>
        </p:nvSpPr>
        <p:spPr>
          <a:xfrm rot="720000">
            <a:off x="5254516" y="770022"/>
            <a:ext cx="98087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472B6"/>
                </a:solidFill>
              </a:rPr>
              <a:t>=</a:t>
            </a:r>
            <a:endParaRPr lang="en-US" sz="1193" dirty="0"/>
          </a:p>
        </p:txBody>
      </p:sp>
      <p:sp>
        <p:nvSpPr>
          <p:cNvPr id="16" name="Text 11"/>
          <p:cNvSpPr/>
          <p:nvPr/>
        </p:nvSpPr>
        <p:spPr>
          <a:xfrm rot="720000">
            <a:off x="5449617" y="815009"/>
            <a:ext cx="131183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H</a:t>
            </a:r>
            <a:endParaRPr lang="en-US" sz="1193" dirty="0"/>
          </a:p>
        </p:txBody>
      </p:sp>
      <p:sp>
        <p:nvSpPr>
          <p:cNvPr id="17" name="Text 12"/>
          <p:cNvSpPr/>
          <p:nvPr/>
        </p:nvSpPr>
        <p:spPr>
          <a:xfrm rot="720000">
            <a:off x="5578317" y="838629"/>
            <a:ext cx="96022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E</a:t>
            </a:r>
            <a:endParaRPr lang="en-US" sz="1193" dirty="0"/>
          </a:p>
        </p:txBody>
      </p:sp>
      <p:sp>
        <p:nvSpPr>
          <p:cNvPr id="18" name="Text 13"/>
          <p:cNvSpPr/>
          <p:nvPr/>
        </p:nvSpPr>
        <p:spPr>
          <a:xfrm rot="720000">
            <a:off x="5671997" y="860911"/>
            <a:ext cx="118319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A</a:t>
            </a:r>
            <a:endParaRPr lang="en-US" sz="1193" dirty="0"/>
          </a:p>
        </p:txBody>
      </p:sp>
      <p:sp>
        <p:nvSpPr>
          <p:cNvPr id="19" name="Text 14"/>
          <p:cNvSpPr/>
          <p:nvPr/>
        </p:nvSpPr>
        <p:spPr>
          <a:xfrm rot="720000">
            <a:off x="5787965" y="883283"/>
            <a:ext cx="96887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L</a:t>
            </a:r>
            <a:endParaRPr lang="en-US" sz="1193" dirty="0"/>
          </a:p>
        </p:txBody>
      </p:sp>
      <p:sp>
        <p:nvSpPr>
          <p:cNvPr id="20" name="Text 15"/>
          <p:cNvSpPr/>
          <p:nvPr/>
        </p:nvSpPr>
        <p:spPr>
          <a:xfrm rot="720000">
            <a:off x="5883064" y="900291"/>
            <a:ext cx="66722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I</a:t>
            </a:r>
            <a:endParaRPr lang="en-US" sz="1193" dirty="0"/>
          </a:p>
        </p:txBody>
      </p:sp>
      <p:sp>
        <p:nvSpPr>
          <p:cNvPr id="21" name="Text 16"/>
          <p:cNvSpPr/>
          <p:nvPr/>
        </p:nvSpPr>
        <p:spPr>
          <a:xfrm rot="720000">
            <a:off x="5947533" y="921720"/>
            <a:ext cx="139415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N</a:t>
            </a:r>
            <a:endParaRPr lang="en-US" sz="1193" dirty="0"/>
          </a:p>
        </p:txBody>
      </p:sp>
      <p:sp>
        <p:nvSpPr>
          <p:cNvPr id="22" name="Text 17"/>
          <p:cNvSpPr/>
          <p:nvPr/>
        </p:nvSpPr>
        <p:spPr>
          <a:xfrm rot="720000">
            <a:off x="6084068" y="949119"/>
            <a:ext cx="124151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G</a:t>
            </a:r>
            <a:endParaRPr lang="en-US" sz="1193" dirty="0"/>
          </a:p>
        </p:txBody>
      </p:sp>
      <p:sp>
        <p:nvSpPr>
          <p:cNvPr id="23" name="Text 18"/>
          <p:cNvSpPr/>
          <p:nvPr/>
        </p:nvSpPr>
        <p:spPr>
          <a:xfrm>
            <a:off x="457200" y="1171575"/>
            <a:ext cx="464818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8" b="1" spc="1" kern="0" dirty="0">
                <a:solidFill>
                  <a:srgbClr val="000000"/>
                </a:solidFill>
              </a:rPr>
              <a:t>AI WITH PURPOSE</a:t>
            </a:r>
            <a:endParaRPr lang="en-US" sz="1808" dirty="0"/>
          </a:p>
        </p:txBody>
      </p:sp>
      <p:sp>
        <p:nvSpPr>
          <p:cNvPr id="24" name="Text 19"/>
          <p:cNvSpPr/>
          <p:nvPr/>
        </p:nvSpPr>
        <p:spPr>
          <a:xfrm>
            <a:off x="457200" y="1514475"/>
            <a:ext cx="4648181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F472B6"/>
                </a:solidFill>
              </a:rPr>
              <a:t>EMPATHIC TECHNOLOGY FOR WELLNESS</a:t>
            </a:r>
            <a:endParaRPr lang="en-US" sz="987" dirty="0"/>
          </a:p>
        </p:txBody>
      </p:sp>
      <p:sp>
        <p:nvSpPr>
          <p:cNvPr id="25" name="Text 20"/>
          <p:cNvSpPr/>
          <p:nvPr/>
        </p:nvSpPr>
        <p:spPr>
          <a:xfrm>
            <a:off x="457200" y="2085975"/>
            <a:ext cx="4648181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84" b="1" dirty="0">
                <a:solidFill>
                  <a:srgbClr val="FFFFFF">
                    <a:alpha val="90000"/>
                  </a:srgbClr>
                </a:solidFill>
              </a:rPr>
              <a:t>Tranquilla.ai: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90000"/>
                  </a:srgbClr>
                </a:solidFill>
              </a:rPr>
              <a:t> Developing empathic AI companions for veterans and individuals facing 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90000"/>
                  </a:srgbClr>
                </a:solidFill>
              </a:rPr>
              <a:t>psychological challenges—demonstrating how AI careers can be deeply mission-driven.</a:t>
            </a:r>
            <a:endParaRPr lang="en-US" sz="784" dirty="0"/>
          </a:p>
        </p:txBody>
      </p:sp>
      <p:sp>
        <p:nvSpPr>
          <p:cNvPr id="26" name="Text 21"/>
          <p:cNvSpPr/>
          <p:nvPr/>
        </p:nvSpPr>
        <p:spPr>
          <a:xfrm>
            <a:off x="571500" y="2571750"/>
            <a:ext cx="3918403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683" b="1" dirty="0">
                <a:solidFill>
                  <a:srgbClr val="FFFFFF"/>
                </a:solidFill>
              </a:rPr>
              <a:t>EMOTIONAL RECOGNITION</a:t>
            </a:r>
            <a:endParaRPr lang="en-US" sz="683" dirty="0"/>
          </a:p>
        </p:txBody>
      </p:sp>
      <p:sp>
        <p:nvSpPr>
          <p:cNvPr id="27" name="Text 22"/>
          <p:cNvSpPr/>
          <p:nvPr/>
        </p:nvSpPr>
        <p:spPr>
          <a:xfrm>
            <a:off x="571500" y="2714625"/>
            <a:ext cx="3918403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AI systems trained to recognize emotional cues and respond with genuine empathy</a:t>
            </a:r>
            <a:endParaRPr lang="en-US" sz="727" dirty="0"/>
          </a:p>
        </p:txBody>
      </p:sp>
      <p:sp>
        <p:nvSpPr>
          <p:cNvPr id="28" name="Text 23"/>
          <p:cNvSpPr/>
          <p:nvPr/>
        </p:nvSpPr>
        <p:spPr>
          <a:xfrm>
            <a:off x="571500" y="2943225"/>
            <a:ext cx="3039303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683" b="1" dirty="0">
                <a:solidFill>
                  <a:srgbClr val="F9A8D4"/>
                </a:solidFill>
              </a:rPr>
              <a:t>24/7 MENTAL HEALTH SUPPORT</a:t>
            </a:r>
            <a:endParaRPr lang="en-US" sz="683" dirty="0"/>
          </a:p>
        </p:txBody>
      </p:sp>
      <p:sp>
        <p:nvSpPr>
          <p:cNvPr id="29" name="Text 24"/>
          <p:cNvSpPr/>
          <p:nvPr/>
        </p:nvSpPr>
        <p:spPr>
          <a:xfrm>
            <a:off x="571500" y="3086100"/>
            <a:ext cx="3039303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Complements human therapists with always-available assistance</a:t>
            </a:r>
            <a:endParaRPr lang="en-US" sz="727" dirty="0"/>
          </a:p>
        </p:txBody>
      </p:sp>
      <p:sp>
        <p:nvSpPr>
          <p:cNvPr id="30" name="Text 25"/>
          <p:cNvSpPr/>
          <p:nvPr/>
        </p:nvSpPr>
        <p:spPr>
          <a:xfrm>
            <a:off x="571500" y="3314700"/>
            <a:ext cx="2285107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683" b="1" dirty="0">
                <a:solidFill>
                  <a:srgbClr val="FFFFFF"/>
                </a:solidFill>
              </a:rPr>
              <a:t>PRIVACY-FOCUSED DESIGN</a:t>
            </a:r>
            <a:endParaRPr lang="en-US" sz="683" dirty="0"/>
          </a:p>
        </p:txBody>
      </p:sp>
      <p:sp>
        <p:nvSpPr>
          <p:cNvPr id="31" name="Text 26"/>
          <p:cNvSpPr/>
          <p:nvPr/>
        </p:nvSpPr>
        <p:spPr>
          <a:xfrm>
            <a:off x="571500" y="3457575"/>
            <a:ext cx="2285107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Creates safe spaces for vulnerable conversations</a:t>
            </a:r>
            <a:endParaRPr lang="en-US" sz="727" dirty="0"/>
          </a:p>
        </p:txBody>
      </p:sp>
      <p:sp>
        <p:nvSpPr>
          <p:cNvPr id="32" name="Text 27"/>
          <p:cNvSpPr/>
          <p:nvPr/>
        </p:nvSpPr>
        <p:spPr>
          <a:xfrm>
            <a:off x="571500" y="3686175"/>
            <a:ext cx="2734047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683" b="1" dirty="0">
                <a:solidFill>
                  <a:srgbClr val="F9A8D4"/>
                </a:solidFill>
              </a:rPr>
              <a:t>EVIDENCE-BASED TECHNIQUES</a:t>
            </a:r>
            <a:endParaRPr lang="en-US" sz="683" dirty="0"/>
          </a:p>
        </p:txBody>
      </p:sp>
      <p:sp>
        <p:nvSpPr>
          <p:cNvPr id="33" name="Text 28"/>
          <p:cNvSpPr/>
          <p:nvPr/>
        </p:nvSpPr>
        <p:spPr>
          <a:xfrm>
            <a:off x="571500" y="3829050"/>
            <a:ext cx="2734047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Delivers therapeutic techniques through conversational AI</a:t>
            </a:r>
            <a:endParaRPr lang="en-US" sz="727" dirty="0"/>
          </a:p>
        </p:txBody>
      </p:sp>
      <p:sp>
        <p:nvSpPr>
          <p:cNvPr id="34" name="Text 29"/>
          <p:cNvSpPr/>
          <p:nvPr/>
        </p:nvSpPr>
        <p:spPr>
          <a:xfrm rot="-720000">
            <a:off x="8572500" y="4572000"/>
            <a:ext cx="3429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10</a:t>
            </a:r>
            <a:endParaRPr lang="en-US" sz="1193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3985" y="1916525"/>
            <a:ext cx="2376832" cy="70008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 indent="0" marL="0">
              <a:lnSpc>
                <a:spcPts val="4100"/>
              </a:lnSpc>
              <a:buNone/>
            </a:pPr>
            <a:r>
              <a:rPr lang="en-US" sz="3731" b="1" dirty="0">
                <a:solidFill>
                  <a:srgbClr val="FFFFFF"/>
                </a:solidFill>
              </a:rPr>
              <a:t>PURPOSE</a:t>
            </a:r>
            <a:endParaRPr lang="en-US" sz="3731" dirty="0"/>
          </a:p>
        </p:txBody>
      </p:sp>
      <p:sp>
        <p:nvSpPr>
          <p:cNvPr id="4" name="Text 1"/>
          <p:cNvSpPr/>
          <p:nvPr/>
        </p:nvSpPr>
        <p:spPr>
          <a:xfrm>
            <a:off x="6050561" y="2571750"/>
            <a:ext cx="2376832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436" b="1" dirty="0">
                <a:solidFill>
                  <a:srgbClr val="F472B6">
                    <a:alpha val="30000"/>
                  </a:srgbClr>
                </a:solidFill>
              </a:rPr>
              <a:t>DRIVEN</a:t>
            </a:r>
            <a:endParaRPr lang="en-US" sz="2436" dirty="0"/>
          </a:p>
        </p:txBody>
      </p:sp>
      <p:sp>
        <p:nvSpPr>
          <p:cNvPr id="5" name="Text 2"/>
          <p:cNvSpPr/>
          <p:nvPr/>
        </p:nvSpPr>
        <p:spPr>
          <a:xfrm>
            <a:off x="442183" y="580430"/>
            <a:ext cx="4678215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8" b="1" spc="1" kern="0" dirty="0">
                <a:solidFill>
                  <a:srgbClr val="000000"/>
                </a:solidFill>
              </a:rPr>
              <a:t>MISSION-DRIVEN AI CAREERS</a:t>
            </a:r>
            <a:endParaRPr lang="en-US" sz="1808" dirty="0"/>
          </a:p>
        </p:txBody>
      </p:sp>
      <p:sp>
        <p:nvSpPr>
          <p:cNvPr id="6" name="Text 3"/>
          <p:cNvSpPr/>
          <p:nvPr/>
        </p:nvSpPr>
        <p:spPr>
          <a:xfrm>
            <a:off x="457200" y="1294805"/>
            <a:ext cx="4648181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472B6"/>
                </a:solidFill>
              </a:rPr>
              <a:t>STUDENT CAREER IMPLICATIONS</a:t>
            </a:r>
            <a:endParaRPr lang="en-US" sz="1193" dirty="0"/>
          </a:p>
        </p:txBody>
      </p:sp>
      <p:sp>
        <p:nvSpPr>
          <p:cNvPr id="7" name="Shape 4"/>
          <p:cNvSpPr/>
          <p:nvPr/>
        </p:nvSpPr>
        <p:spPr>
          <a:xfrm>
            <a:off x="419153" y="1694855"/>
            <a:ext cx="4724275" cy="869752"/>
          </a:xfrm>
          <a:prstGeom prst="rect">
            <a:avLst/>
          </a:prstGeom>
          <a:solidFill>
            <a:srgbClr val="000000">
              <a:alpha val="50000"/>
            </a:srgbClr>
          </a:solidFill>
          <a:ln w="9144">
            <a:solidFill>
              <a:srgbClr val="FF00F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4078" y="1816298"/>
            <a:ext cx="4474425" cy="626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AI careers are </a:t>
            </a:r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>
                    <a:alpha val="90000"/>
                  </a:srgbClr>
                </a:solidFill>
              </a:rPr>
              <a:t>not limited to Silicon Valley tech companies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. Students can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pursue AI work that directly helps people—combining technology skills with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9A8D4">
                    <a:alpha val="90000"/>
                  </a:srgbClr>
                </a:solidFill>
              </a:rPr>
              <a:t>psychology, healthcare, social work, and human services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.</a:t>
            </a:r>
            <a:endParaRPr lang="en-US" sz="942" dirty="0"/>
          </a:p>
        </p:txBody>
      </p:sp>
      <p:sp>
        <p:nvSpPr>
          <p:cNvPr id="9" name="Text 6"/>
          <p:cNvSpPr/>
          <p:nvPr/>
        </p:nvSpPr>
        <p:spPr>
          <a:xfrm>
            <a:off x="457200" y="2728913"/>
            <a:ext cx="4648181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472B6"/>
                </a:solidFill>
              </a:rPr>
              <a:t>TECHNOLOGY REFLECTS VALUES</a:t>
            </a:r>
            <a:endParaRPr lang="en-US" sz="1193" dirty="0"/>
          </a:p>
        </p:txBody>
      </p:sp>
      <p:sp>
        <p:nvSpPr>
          <p:cNvPr id="10" name="Text 7"/>
          <p:cNvSpPr/>
          <p:nvPr/>
        </p:nvSpPr>
        <p:spPr>
          <a:xfrm>
            <a:off x="457200" y="3128963"/>
            <a:ext cx="4648181" cy="626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80000"/>
                  </a:srgbClr>
                </a:solidFill>
              </a:rPr>
              <a:t>AI is a tool—it reflects the values of those who create it. Students entering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80000"/>
                  </a:srgbClr>
                </a:solidFill>
              </a:rPr>
              <a:t>this field can shape technology that serves humanity's highest aspirations: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80000"/>
                  </a:srgbClr>
                </a:solidFill>
              </a:rPr>
              <a:t>healing, connection, equity, and wellbeing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80000"/>
                  </a:srgbClr>
                </a:solidFill>
              </a:rPr>
              <a:t>.</a:t>
            </a:r>
            <a:endParaRPr lang="en-US" sz="942" dirty="0"/>
          </a:p>
        </p:txBody>
      </p:sp>
      <p:sp>
        <p:nvSpPr>
          <p:cNvPr id="11" name="Shape 8"/>
          <p:cNvSpPr/>
          <p:nvPr/>
        </p:nvSpPr>
        <p:spPr>
          <a:xfrm>
            <a:off x="457200" y="3927277"/>
            <a:ext cx="4648181" cy="628650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</p:sp>
      <p:sp>
        <p:nvSpPr>
          <p:cNvPr id="12" name="Shape 9"/>
          <p:cNvSpPr/>
          <p:nvPr/>
        </p:nvSpPr>
        <p:spPr>
          <a:xfrm>
            <a:off x="457200" y="3927277"/>
            <a:ext cx="28575" cy="628650"/>
          </a:xfrm>
          <a:prstGeom prst="rect">
            <a:avLst/>
          </a:prstGeom>
          <a:solidFill>
            <a:srgbClr val="F472B6"/>
          </a:solidFill>
          <a:ln/>
        </p:spPr>
      </p:sp>
      <p:sp>
        <p:nvSpPr>
          <p:cNvPr id="13" name="Text 10"/>
          <p:cNvSpPr/>
          <p:nvPr/>
        </p:nvSpPr>
        <p:spPr>
          <a:xfrm>
            <a:off x="571500" y="4041577"/>
            <a:ext cx="4419581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AI careers can be deeply mission-driven and focused on helping people</a:t>
            </a:r>
            <a:endParaRPr lang="en-US" sz="987" dirty="0"/>
          </a:p>
        </p:txBody>
      </p:sp>
      <p:sp>
        <p:nvSpPr>
          <p:cNvPr id="14" name="Text 11"/>
          <p:cNvSpPr/>
          <p:nvPr/>
        </p:nvSpPr>
        <p:spPr>
          <a:xfrm rot="-720000">
            <a:off x="8572500" y="4572000"/>
            <a:ext cx="3429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11</a:t>
            </a:r>
            <a:endParaRPr lang="en-US" sz="1193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31336" y="1747790"/>
            <a:ext cx="1971675" cy="93404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 indent="0" marL="0">
              <a:lnSpc>
                <a:spcPts val="5400"/>
              </a:lnSpc>
              <a:buNone/>
            </a:pPr>
            <a:r>
              <a:rPr lang="en-US" sz="4974" b="1" dirty="0">
                <a:solidFill>
                  <a:srgbClr val="FDFDFD"/>
                </a:solidFill>
              </a:rPr>
              <a:t>YOUR</a:t>
            </a:r>
            <a:endParaRPr lang="en-US" sz="4974" dirty="0"/>
          </a:p>
        </p:txBody>
      </p:sp>
      <p:sp>
        <p:nvSpPr>
          <p:cNvPr id="4" name="Text 1"/>
          <p:cNvSpPr/>
          <p:nvPr/>
        </p:nvSpPr>
        <p:spPr>
          <a:xfrm>
            <a:off x="919144" y="2586038"/>
            <a:ext cx="1971675" cy="4286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 indent="0" marL="0">
              <a:lnSpc>
                <a:spcPts val="3400"/>
              </a:lnSpc>
              <a:buNone/>
            </a:pPr>
            <a:r>
              <a:rPr lang="en-US" sz="3077" b="1" dirty="0">
                <a:solidFill>
                  <a:srgbClr val="F472B6">
                    <a:alpha val="30000"/>
                  </a:srgbClr>
                </a:solidFill>
              </a:rPr>
              <a:t>ROLE</a:t>
            </a:r>
            <a:endParaRPr lang="en-US" sz="3077" dirty="0"/>
          </a:p>
        </p:txBody>
      </p:sp>
      <p:sp>
        <p:nvSpPr>
          <p:cNvPr id="5" name="Text 2"/>
          <p:cNvSpPr/>
          <p:nvPr/>
        </p:nvSpPr>
        <p:spPr>
          <a:xfrm>
            <a:off x="4023574" y="1012627"/>
            <a:ext cx="4678215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8" b="1" spc="1" kern="0" dirty="0">
                <a:solidFill>
                  <a:srgbClr val="000000"/>
                </a:solidFill>
              </a:rPr>
              <a:t>COUNSELORS AS GUIDES</a:t>
            </a:r>
            <a:endParaRPr lang="en-US" sz="1808" dirty="0"/>
          </a:p>
        </p:txBody>
      </p:sp>
      <p:sp>
        <p:nvSpPr>
          <p:cNvPr id="6" name="Text 3"/>
          <p:cNvSpPr/>
          <p:nvPr/>
        </p:nvSpPr>
        <p:spPr>
          <a:xfrm>
            <a:off x="4038591" y="1412677"/>
            <a:ext cx="4648181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472B6"/>
                </a:solidFill>
              </a:rPr>
              <a:t>THREE ESSENTIAL ACTIONS EDUCATORS CAN TAKE IMMEDIATELY</a:t>
            </a:r>
            <a:endParaRPr lang="en-US" sz="885" dirty="0"/>
          </a:p>
        </p:txBody>
      </p:sp>
      <p:sp>
        <p:nvSpPr>
          <p:cNvPr id="7" name="Text 4"/>
          <p:cNvSpPr/>
          <p:nvPr/>
        </p:nvSpPr>
        <p:spPr>
          <a:xfrm>
            <a:off x="4310053" y="2041327"/>
            <a:ext cx="4376719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01 — ADVISE STUDENTS ON AI CAREER PATHWAYS</a:t>
            </a:r>
            <a:endParaRPr lang="en-US" sz="987" dirty="0"/>
          </a:p>
        </p:txBody>
      </p:sp>
      <p:sp>
        <p:nvSpPr>
          <p:cNvPr id="8" name="Text 5"/>
          <p:cNvSpPr/>
          <p:nvPr/>
        </p:nvSpPr>
        <p:spPr>
          <a:xfrm>
            <a:off x="4310053" y="2298502"/>
            <a:ext cx="4376719" cy="3250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Actively present AI-related careers as viable, exciting, and accessible options spanning all sectors—healthcare, arts, business, and social services, not just tech companies</a:t>
            </a:r>
            <a:endParaRPr lang="en-US" sz="727" dirty="0"/>
          </a:p>
        </p:txBody>
      </p:sp>
      <p:sp>
        <p:nvSpPr>
          <p:cNvPr id="9" name="Text 6"/>
          <p:cNvSpPr/>
          <p:nvPr/>
        </p:nvSpPr>
        <p:spPr>
          <a:xfrm>
            <a:off x="4310053" y="2794992"/>
            <a:ext cx="4376719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F9A8D4"/>
                </a:solidFill>
              </a:rPr>
              <a:t>02 — ENCOURAGE CREATIVE &amp; ETHICAL EXPLORATION</a:t>
            </a:r>
            <a:endParaRPr lang="en-US" sz="987" dirty="0"/>
          </a:p>
        </p:txBody>
      </p:sp>
      <p:sp>
        <p:nvSpPr>
          <p:cNvPr id="10" name="Text 7"/>
          <p:cNvSpPr/>
          <p:nvPr/>
        </p:nvSpPr>
        <p:spPr>
          <a:xfrm>
            <a:off x="4310053" y="3052167"/>
            <a:ext cx="4376719" cy="3250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Promote classroom projects where students use AI tools to solve real problems, create original work, and grapple with ethical questions—building competency and critical thinking</a:t>
            </a:r>
            <a:endParaRPr lang="en-US" sz="727" dirty="0"/>
          </a:p>
        </p:txBody>
      </p:sp>
      <p:sp>
        <p:nvSpPr>
          <p:cNvPr id="11" name="Text 8"/>
          <p:cNvSpPr/>
          <p:nvPr/>
        </p:nvSpPr>
        <p:spPr>
          <a:xfrm>
            <a:off x="4310053" y="3548658"/>
            <a:ext cx="4376719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03 — CHAMPION FUTURE-READY PROGRAMS</a:t>
            </a:r>
            <a:endParaRPr lang="en-US" sz="987" dirty="0"/>
          </a:p>
        </p:txBody>
      </p:sp>
      <p:sp>
        <p:nvSpPr>
          <p:cNvPr id="12" name="Text 9"/>
          <p:cNvSpPr/>
          <p:nvPr/>
        </p:nvSpPr>
        <p:spPr>
          <a:xfrm>
            <a:off x="4310053" y="3805833"/>
            <a:ext cx="4376719" cy="3250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Advocate for programs like SHSM certifications that teach AI literacy alongside sector-specific skills. Push for professional development that keeps you ahead of the curve</a:t>
            </a:r>
            <a:endParaRPr lang="en-US" sz="727" dirty="0"/>
          </a:p>
        </p:txBody>
      </p:sp>
      <p:sp>
        <p:nvSpPr>
          <p:cNvPr id="13" name="Text 10"/>
          <p:cNvSpPr/>
          <p:nvPr/>
        </p:nvSpPr>
        <p:spPr>
          <a:xfrm rot="720000">
            <a:off x="8572500" y="4572000"/>
            <a:ext cx="3429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12</a:t>
            </a:r>
            <a:endParaRPr lang="en-US" sz="1193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 rot="120000">
            <a:off x="761982" y="1114425"/>
            <a:ext cx="2286000" cy="1371600"/>
          </a:xfrm>
          <a:prstGeom prst="rect">
            <a:avLst/>
          </a:prstGeom>
          <a:solidFill>
            <a:srgbClr val="000000">
              <a:alpha val="0"/>
            </a:srgbClr>
          </a:solidFill>
          <a:ln w="9144">
            <a:solidFill>
              <a:srgbClr val="00FFFF">
                <a:alpha val="30000"/>
              </a:srgbClr>
            </a:solidFill>
            <a:prstDash val="solid"/>
          </a:ln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000">
            <a:off x="761981" y="1114425"/>
            <a:ext cx="2286000" cy="13716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 rot="-180000">
            <a:off x="761981" y="2657475"/>
            <a:ext cx="2286000" cy="1371600"/>
          </a:xfrm>
          <a:prstGeom prst="rect">
            <a:avLst/>
          </a:prstGeom>
          <a:solidFill>
            <a:srgbClr val="000000">
              <a:alpha val="0"/>
            </a:srgbClr>
          </a:solidFill>
          <a:ln w="9144">
            <a:solidFill>
              <a:srgbClr val="00FFFF">
                <a:alpha val="30000"/>
              </a:srgbClr>
            </a:solidFill>
            <a:prstDash val="solid"/>
          </a:ln>
        </p:spPr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80000">
            <a:off x="761981" y="2657475"/>
            <a:ext cx="2286000" cy="137160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038591" y="450056"/>
            <a:ext cx="464818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8" b="1" spc="1" kern="0" dirty="0">
                <a:solidFill>
                  <a:srgbClr val="000000"/>
                </a:solidFill>
              </a:rPr>
              <a:t>YOUR UNIQUE POSITION</a:t>
            </a:r>
            <a:endParaRPr lang="en-US" sz="1808" dirty="0"/>
          </a:p>
        </p:txBody>
      </p:sp>
      <p:sp>
        <p:nvSpPr>
          <p:cNvPr id="8" name="Text 3"/>
          <p:cNvSpPr/>
          <p:nvPr/>
        </p:nvSpPr>
        <p:spPr>
          <a:xfrm>
            <a:off x="4038591" y="850106"/>
            <a:ext cx="4648181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F472B6"/>
                </a:solidFill>
              </a:rPr>
              <a:t>AS BRIDGE TO THE FUTURE</a:t>
            </a:r>
            <a:endParaRPr lang="en-US" sz="987" dirty="0"/>
          </a:p>
        </p:txBody>
      </p:sp>
      <p:sp>
        <p:nvSpPr>
          <p:cNvPr id="9" name="Text 4"/>
          <p:cNvSpPr/>
          <p:nvPr/>
        </p:nvSpPr>
        <p:spPr>
          <a:xfrm>
            <a:off x="4038591" y="1478756"/>
            <a:ext cx="4648181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472B6"/>
                </a:solidFill>
              </a:rPr>
              <a:t>YOUR INFLUENCE IS CRITICAL</a:t>
            </a:r>
            <a:endParaRPr lang="en-US" sz="1193" dirty="0"/>
          </a:p>
        </p:txBody>
      </p:sp>
      <p:sp>
        <p:nvSpPr>
          <p:cNvPr id="10" name="Shape 5"/>
          <p:cNvSpPr/>
          <p:nvPr/>
        </p:nvSpPr>
        <p:spPr>
          <a:xfrm>
            <a:off x="4038591" y="1878806"/>
            <a:ext cx="4648181" cy="1387673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</p:sp>
      <p:sp>
        <p:nvSpPr>
          <p:cNvPr id="11" name="Shape 6"/>
          <p:cNvSpPr/>
          <p:nvPr/>
        </p:nvSpPr>
        <p:spPr>
          <a:xfrm>
            <a:off x="4038591" y="1878806"/>
            <a:ext cx="28575" cy="1387673"/>
          </a:xfrm>
          <a:prstGeom prst="rect">
            <a:avLst/>
          </a:prstGeom>
          <a:solidFill>
            <a:srgbClr val="E5E7EB"/>
          </a:solidFill>
          <a:ln/>
        </p:spPr>
      </p:sp>
      <p:sp>
        <p:nvSpPr>
          <p:cNvPr id="12" name="Text 7"/>
          <p:cNvSpPr/>
          <p:nvPr/>
        </p:nvSpPr>
        <p:spPr>
          <a:xfrm>
            <a:off x="4210041" y="2050256"/>
            <a:ext cx="4305281" cy="10447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As counselors and educators, you are the </a:t>
            </a:r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>
                    <a:alpha val="90000"/>
                  </a:srgbClr>
                </a:solidFill>
              </a:rPr>
              <a:t>bridge between students' </a:t>
            </a:r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>
                    <a:alpha val="90000"/>
                  </a:srgbClr>
                </a:solidFill>
              </a:rPr>
              <a:t>current reality and their future possibilities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. Your encouragement,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guidance, and advocacy directly shape whether students see themselves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as passive consumers of AI or </a:t>
            </a:r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9A8D4">
                    <a:alpha val="90000"/>
                  </a:srgbClr>
                </a:solidFill>
              </a:rPr>
              <a:t>active creators and ethical stewards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 of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this transformative technology.</a:t>
            </a:r>
            <a:endParaRPr lang="en-US" sz="942" dirty="0"/>
          </a:p>
        </p:txBody>
      </p:sp>
      <p:sp>
        <p:nvSpPr>
          <p:cNvPr id="13" name="Text 8"/>
          <p:cNvSpPr/>
          <p:nvPr/>
        </p:nvSpPr>
        <p:spPr>
          <a:xfrm>
            <a:off x="4038591" y="3437930"/>
            <a:ext cx="4648181" cy="626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80000"/>
                  </a:srgbClr>
                </a:solidFill>
              </a:rPr>
              <a:t>The conversations you have today—the careers you highlight, the programs you champion, the projects you encourage—will determine which students step confidently into the AI era and which are left behind.</a:t>
            </a:r>
            <a:endParaRPr lang="en-US" sz="942" dirty="0"/>
          </a:p>
        </p:txBody>
      </p:sp>
      <p:sp>
        <p:nvSpPr>
          <p:cNvPr id="14" name="Text 9"/>
          <p:cNvSpPr/>
          <p:nvPr/>
        </p:nvSpPr>
        <p:spPr>
          <a:xfrm>
            <a:off x="4181466" y="4264819"/>
            <a:ext cx="268278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50" i="1" dirty="0">
                <a:solidFill>
                  <a:srgbClr val="FFFFFF"/>
                </a:solidFill>
              </a:rPr>
              <a:t>"You don't just guide students to careers—</a:t>
            </a:r>
            <a:pPr algn="l" indent="0" marL="0">
              <a:lnSpc>
                <a:spcPts val="1600"/>
              </a:lnSpc>
              <a:buNone/>
            </a:pPr>
            <a:r>
              <a:rPr lang="en-US" sz="1050" i="1" dirty="0">
                <a:solidFill>
                  <a:srgbClr val="FFFFFF"/>
                </a:solidFill>
              </a:rPr>
              <a:t>
</a:t>
            </a:r>
            <a:pPr algn="l" indent="0" marL="0">
              <a:lnSpc>
                <a:spcPts val="1600"/>
              </a:lnSpc>
              <a:buNone/>
            </a:pPr>
            <a:r>
              <a:rPr lang="en-US" sz="1050" i="1" dirty="0">
                <a:solidFill>
                  <a:srgbClr val="FFFFFF"/>
                </a:solidFill>
              </a:rPr>
              <a:t> you shape the future they will create."</a:t>
            </a:r>
            <a:endParaRPr lang="en-US" sz="1050" dirty="0"/>
          </a:p>
        </p:txBody>
      </p:sp>
      <p:sp>
        <p:nvSpPr>
          <p:cNvPr id="15" name="Text 10"/>
          <p:cNvSpPr/>
          <p:nvPr/>
        </p:nvSpPr>
        <p:spPr>
          <a:xfrm rot="-720000">
            <a:off x="8572500" y="4572000"/>
            <a:ext cx="3429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13</a:t>
            </a:r>
            <a:endParaRPr lang="en-US" sz="1193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4514" y="1711214"/>
            <a:ext cx="1586945" cy="93404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 indent="0" marL="0">
              <a:lnSpc>
                <a:spcPts val="5400"/>
              </a:lnSpc>
              <a:buNone/>
            </a:pPr>
            <a:r>
              <a:rPr lang="en-US" sz="4974" b="1" dirty="0">
                <a:solidFill>
                  <a:srgbClr val="FFFFFF"/>
                </a:solidFill>
              </a:rPr>
              <a:t>FREE</a:t>
            </a:r>
            <a:endParaRPr lang="en-US" sz="4974" dirty="0"/>
          </a:p>
        </p:txBody>
      </p:sp>
      <p:sp>
        <p:nvSpPr>
          <p:cNvPr id="4" name="Text 1"/>
          <p:cNvSpPr/>
          <p:nvPr/>
        </p:nvSpPr>
        <p:spPr>
          <a:xfrm>
            <a:off x="5580245" y="2586038"/>
            <a:ext cx="2555481" cy="4286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 indent="0" marL="0">
              <a:lnSpc>
                <a:spcPts val="3400"/>
              </a:lnSpc>
              <a:buNone/>
            </a:pPr>
            <a:r>
              <a:rPr lang="en-US" sz="3077" b="1" dirty="0">
                <a:solidFill>
                  <a:srgbClr val="F472B6">
                    <a:alpha val="30000"/>
                  </a:srgbClr>
                </a:solidFill>
              </a:rPr>
              <a:t>WORKSHOP</a:t>
            </a:r>
            <a:endParaRPr lang="en-US" sz="3077" dirty="0"/>
          </a:p>
        </p:txBody>
      </p:sp>
      <p:sp>
        <p:nvSpPr>
          <p:cNvPr id="5" name="Text 2"/>
          <p:cNvSpPr/>
          <p:nvPr/>
        </p:nvSpPr>
        <p:spPr>
          <a:xfrm>
            <a:off x="457200" y="867966"/>
            <a:ext cx="388620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8" b="1" spc="1" kern="0" dirty="0">
                <a:solidFill>
                  <a:srgbClr val="000000"/>
                </a:solidFill>
              </a:rPr>
              <a:t>EXCLUSIVE OFFER</a:t>
            </a:r>
            <a:endParaRPr lang="en-US" sz="1808" dirty="0"/>
          </a:p>
        </p:txBody>
      </p:sp>
      <p:sp>
        <p:nvSpPr>
          <p:cNvPr id="6" name="Text 3"/>
          <p:cNvSpPr/>
          <p:nvPr/>
        </p:nvSpPr>
        <p:spPr>
          <a:xfrm>
            <a:off x="457200" y="1210866"/>
            <a:ext cx="388620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472B6"/>
                </a:solidFill>
              </a:rPr>
              <a:t>FREE AI TOOLS WORKSHOP</a:t>
            </a:r>
            <a:endParaRPr lang="en-US" sz="1193" dirty="0"/>
          </a:p>
        </p:txBody>
      </p:sp>
      <p:sp>
        <p:nvSpPr>
          <p:cNvPr id="7" name="Text 4"/>
          <p:cNvSpPr/>
          <p:nvPr/>
        </p:nvSpPr>
        <p:spPr>
          <a:xfrm>
            <a:off x="457200" y="1868091"/>
            <a:ext cx="3886200" cy="4643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050" dirty="0">
                <a:solidFill>
                  <a:srgbClr val="FFFFFF">
                    <a:alpha val="90000"/>
                  </a:srgbClr>
                </a:solidFill>
              </a:rPr>
              <a:t>Want to try these tools yourself? Join a </a:t>
            </a:r>
            <a:pPr algn="l" indent="0" marL="0">
              <a:lnSpc>
                <a:spcPts val="1800"/>
              </a:lnSpc>
              <a:buNone/>
            </a:pPr>
            <a:r>
              <a:rPr lang="en-US" sz="1050" dirty="0">
                <a:solidFill>
                  <a:srgbClr val="FFFFFF">
                    <a:alpha val="90000"/>
                  </a:srgbClr>
                </a:solidFill>
              </a:rPr>
              <a:t>live, interactive </a:t>
            </a:r>
            <a:pPr algn="l" indent="0" marL="0">
              <a:lnSpc>
                <a:spcPts val="1800"/>
              </a:lnSpc>
              <a:buNone/>
            </a:pPr>
            <a:r>
              <a:rPr lang="en-US" sz="1050" dirty="0">
                <a:solidFill>
                  <a:srgbClr val="FFFFFF">
                    <a:alpha val="90000"/>
                  </a:srgbClr>
                </a:solidFill>
              </a:rPr>
              <a:t>session</a:t>
            </a:r>
            <a:pPr algn="l" indent="0" marL="0">
              <a:lnSpc>
                <a:spcPts val="1800"/>
              </a:lnSpc>
              <a:buNone/>
            </a:pPr>
            <a:r>
              <a:rPr lang="en-US" sz="1050" dirty="0">
                <a:solidFill>
                  <a:srgbClr val="FFFFFF">
                    <a:alpha val="90000"/>
                  </a:srgbClr>
                </a:solidFill>
              </a:rPr>
              <a:t> to explore the coolest AI tools available today.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457200" y="2503884"/>
            <a:ext cx="3886200" cy="628650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457200" y="2503884"/>
            <a:ext cx="28575" cy="628650"/>
          </a:xfrm>
          <a:prstGeom prst="rect">
            <a:avLst/>
          </a:prstGeom>
          <a:solidFill>
            <a:srgbClr val="E5E7EB"/>
          </a:solidFill>
          <a:ln/>
        </p:spPr>
      </p:sp>
      <p:sp>
        <p:nvSpPr>
          <p:cNvPr id="10" name="Text 7"/>
          <p:cNvSpPr/>
          <p:nvPr/>
        </p:nvSpPr>
        <p:spPr>
          <a:xfrm>
            <a:off x="571500" y="2618184"/>
            <a:ext cx="36576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/>
                </a:solidFill>
              </a:rPr>
              <a:t>FREE 1-Hour Evening Workshop:</a:t>
            </a:r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/>
                </a:solidFill>
              </a:rPr>
              <a:t>
</a:t>
            </a:r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/>
                </a:solidFill>
              </a:rPr>
              <a:t> Explore the Coolest AI Tools Available Today</a:t>
            </a:r>
            <a:endParaRPr lang="en-US" sz="885" dirty="0"/>
          </a:p>
        </p:txBody>
      </p:sp>
      <p:sp>
        <p:nvSpPr>
          <p:cNvPr id="11" name="Text 8"/>
          <p:cNvSpPr/>
          <p:nvPr/>
        </p:nvSpPr>
        <p:spPr>
          <a:xfrm>
            <a:off x="614363" y="3303984"/>
            <a:ext cx="1728788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FFFF"/>
                </a:solidFill>
              </a:rPr>
              <a:t>FORMAT</a:t>
            </a:r>
            <a:endParaRPr lang="en-US" sz="784" dirty="0"/>
          </a:p>
        </p:txBody>
      </p:sp>
      <p:sp>
        <p:nvSpPr>
          <p:cNvPr id="12" name="Text 9"/>
          <p:cNvSpPr/>
          <p:nvPr/>
        </p:nvSpPr>
        <p:spPr>
          <a:xfrm>
            <a:off x="614363" y="3475434"/>
            <a:ext cx="1728788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Live, Interactive Online Session</a:t>
            </a:r>
            <a:endParaRPr lang="en-US" sz="727" dirty="0"/>
          </a:p>
        </p:txBody>
      </p:sp>
      <p:sp>
        <p:nvSpPr>
          <p:cNvPr id="13" name="Text 10"/>
          <p:cNvSpPr/>
          <p:nvPr/>
        </p:nvSpPr>
        <p:spPr>
          <a:xfrm>
            <a:off x="2614613" y="3303984"/>
            <a:ext cx="1728788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9A8D4"/>
                </a:solidFill>
              </a:rPr>
              <a:t>DURATION</a:t>
            </a:r>
            <a:endParaRPr lang="en-US" sz="784" dirty="0"/>
          </a:p>
        </p:txBody>
      </p:sp>
      <p:sp>
        <p:nvSpPr>
          <p:cNvPr id="14" name="Text 11"/>
          <p:cNvSpPr/>
          <p:nvPr/>
        </p:nvSpPr>
        <p:spPr>
          <a:xfrm>
            <a:off x="2614613" y="3475434"/>
            <a:ext cx="1728788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1 Hour</a:t>
            </a:r>
            <a:endParaRPr lang="en-US" sz="727" dirty="0"/>
          </a:p>
        </p:txBody>
      </p:sp>
      <p:sp>
        <p:nvSpPr>
          <p:cNvPr id="15" name="Text 12"/>
          <p:cNvSpPr/>
          <p:nvPr/>
        </p:nvSpPr>
        <p:spPr>
          <a:xfrm>
            <a:off x="614363" y="3846909"/>
            <a:ext cx="1728788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FFFF"/>
                </a:solidFill>
              </a:rPr>
              <a:t>CONTENT</a:t>
            </a:r>
            <a:endParaRPr lang="en-US" sz="784" dirty="0"/>
          </a:p>
        </p:txBody>
      </p:sp>
      <p:sp>
        <p:nvSpPr>
          <p:cNvPr id="16" name="Text 13"/>
          <p:cNvSpPr/>
          <p:nvPr/>
        </p:nvSpPr>
        <p:spPr>
          <a:xfrm>
            <a:off x="614363" y="4018359"/>
            <a:ext cx="1728788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Hands-On AI Tool Exploration</a:t>
            </a:r>
            <a:endParaRPr lang="en-US" sz="727" dirty="0"/>
          </a:p>
        </p:txBody>
      </p:sp>
      <p:sp>
        <p:nvSpPr>
          <p:cNvPr id="17" name="Text 14"/>
          <p:cNvSpPr/>
          <p:nvPr/>
        </p:nvSpPr>
        <p:spPr>
          <a:xfrm>
            <a:off x="2614613" y="3846909"/>
            <a:ext cx="1728788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9A8D4"/>
                </a:solidFill>
              </a:rPr>
              <a:t>COST</a:t>
            </a:r>
            <a:endParaRPr lang="en-US" sz="784" dirty="0"/>
          </a:p>
        </p:txBody>
      </p:sp>
      <p:sp>
        <p:nvSpPr>
          <p:cNvPr id="18" name="Text 15"/>
          <p:cNvSpPr/>
          <p:nvPr/>
        </p:nvSpPr>
        <p:spPr>
          <a:xfrm>
            <a:off x="2614613" y="4018359"/>
            <a:ext cx="1728788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Completely FREE</a:t>
            </a:r>
            <a:endParaRPr lang="en-US" sz="727" dirty="0"/>
          </a:p>
        </p:txBody>
      </p:sp>
      <p:sp>
        <p:nvSpPr>
          <p:cNvPr id="19" name="Text 16"/>
          <p:cNvSpPr/>
          <p:nvPr/>
        </p:nvSpPr>
        <p:spPr>
          <a:xfrm rot="-720000">
            <a:off x="8572500" y="4572000"/>
            <a:ext cx="3429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14</a:t>
            </a:r>
            <a:endParaRPr lang="en-US" sz="1193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 rot="120000">
            <a:off x="6238838" y="1357313"/>
            <a:ext cx="2000250" cy="2000250"/>
          </a:xfrm>
          <a:prstGeom prst="rect">
            <a:avLst/>
          </a:prstGeom>
          <a:solidFill>
            <a:srgbClr val="FFFFFF">
              <a:alpha val="95000"/>
            </a:srgbClr>
          </a:solidFill>
          <a:ln w="18288">
            <a:solidFill>
              <a:srgbClr val="00FFFF"/>
            </a:solidFill>
            <a:prstDash val="solid"/>
          </a:ln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000">
            <a:off x="6293225" y="1411700"/>
            <a:ext cx="1891503" cy="189150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62505" y="3529013"/>
            <a:ext cx="552943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1499" b="1" dirty="0">
                <a:solidFill>
                  <a:srgbClr val="F472B6"/>
                </a:solidFill>
              </a:rPr>
              <a:t>RSVP</a:t>
            </a:r>
            <a:endParaRPr lang="en-US" sz="1499" dirty="0"/>
          </a:p>
        </p:txBody>
      </p:sp>
      <p:sp>
        <p:nvSpPr>
          <p:cNvPr id="6" name="Text 2"/>
          <p:cNvSpPr/>
          <p:nvPr/>
        </p:nvSpPr>
        <p:spPr>
          <a:xfrm>
            <a:off x="439180" y="996553"/>
            <a:ext cx="4684222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436" b="1" spc="2" kern="0" dirty="0">
                <a:solidFill>
                  <a:srgbClr val="000000"/>
                </a:solidFill>
              </a:rPr>
              <a:t>HOW TO JOIN</a:t>
            </a:r>
            <a:endParaRPr lang="en-US" sz="2436" dirty="0"/>
          </a:p>
        </p:txBody>
      </p:sp>
      <p:sp>
        <p:nvSpPr>
          <p:cNvPr id="7" name="Text 3"/>
          <p:cNvSpPr/>
          <p:nvPr/>
        </p:nvSpPr>
        <p:spPr>
          <a:xfrm>
            <a:off x="457200" y="1768078"/>
            <a:ext cx="4648181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472B6"/>
                </a:solidFill>
              </a:rPr>
              <a:t>REGISTRATION INSTRUCTIONS</a:t>
            </a:r>
            <a:endParaRPr lang="en-US" sz="1193" dirty="0"/>
          </a:p>
        </p:txBody>
      </p:sp>
      <p:sp>
        <p:nvSpPr>
          <p:cNvPr id="8" name="Text 4"/>
          <p:cNvSpPr/>
          <p:nvPr/>
        </p:nvSpPr>
        <p:spPr>
          <a:xfrm>
            <a:off x="457200" y="2168128"/>
            <a:ext cx="4648181" cy="4179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Scan the QR code or visit the URL to sign up. Leave your email, and I'll send you an invitation with the workshop date and access link.</a:t>
            </a:r>
            <a:endParaRPr lang="en-US" sz="942" dirty="0"/>
          </a:p>
        </p:txBody>
      </p:sp>
      <p:sp>
        <p:nvSpPr>
          <p:cNvPr id="9" name="Text 5"/>
          <p:cNvSpPr/>
          <p:nvPr/>
        </p:nvSpPr>
        <p:spPr>
          <a:xfrm>
            <a:off x="457200" y="2757488"/>
            <a:ext cx="4648181" cy="4179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80000"/>
                  </a:srgbClr>
                </a:solidFill>
              </a:rPr>
              <a:t>Bring your curiosity and questions—this is a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80000"/>
                  </a:srgbClr>
                </a:solidFill>
              </a:rPr>
              <a:t>judgment-free space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80000"/>
                  </a:srgbClr>
                </a:solidFill>
              </a:rPr>
              <a:t> to explore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80000"/>
                  </a:srgbClr>
                </a:solidFill>
              </a:rPr>
              <a:t>and learn together.</a:t>
            </a:r>
            <a:endParaRPr lang="en-US" sz="942" dirty="0"/>
          </a:p>
        </p:txBody>
      </p:sp>
      <p:sp>
        <p:nvSpPr>
          <p:cNvPr id="10" name="Shape 6"/>
          <p:cNvSpPr/>
          <p:nvPr/>
        </p:nvSpPr>
        <p:spPr>
          <a:xfrm>
            <a:off x="422200" y="3346847"/>
            <a:ext cx="4718181" cy="800100"/>
          </a:xfrm>
          <a:prstGeom prst="rect">
            <a:avLst/>
          </a:prstGeom>
          <a:solidFill>
            <a:srgbClr val="000000">
              <a:alpha val="50000"/>
            </a:srgbClr>
          </a:solidFill>
          <a:ln w="9144">
            <a:solidFill>
              <a:srgbClr val="FF00FF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547125" y="3468291"/>
            <a:ext cx="4468331" cy="5572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90000"/>
                  </a:srgbClr>
                </a:solidFill>
              </a:rPr>
              <a:t>The best way to truly understand AI's potential is to </a:t>
            </a:r>
            <a:pPr algn="l" indent="0" marL="0">
              <a:lnSpc>
                <a:spcPts val="1500"/>
              </a:lnSpc>
              <a:buNone/>
            </a:pPr>
            <a:r>
              <a:rPr lang="en-US" sz="784" b="1" dirty="0">
                <a:solidFill>
                  <a:srgbClr val="F9A8D4">
                    <a:alpha val="90000"/>
                  </a:srgbClr>
                </a:solidFill>
              </a:rPr>
              <a:t>use it yourself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90000"/>
                  </a:srgbClr>
                </a:solidFill>
              </a:rPr>
              <a:t>. This workshop 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90000"/>
                  </a:srgbClr>
                </a:solidFill>
              </a:rPr>
              <a:t>provides a risk-free, guided environment to experiment with tools that can enhance 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90000"/>
                  </a:srgbClr>
                </a:solidFill>
              </a:rPr>
              <a:t>your professional practice and deepen your ability to guide students.</a:t>
            </a:r>
            <a:endParaRPr lang="en-US" sz="834" dirty="0"/>
          </a:p>
        </p:txBody>
      </p:sp>
      <p:sp>
        <p:nvSpPr>
          <p:cNvPr id="12" name="Text 8"/>
          <p:cNvSpPr/>
          <p:nvPr/>
        </p:nvSpPr>
        <p:spPr>
          <a:xfrm rot="-720000">
            <a:off x="8572500" y="4572000"/>
            <a:ext cx="3429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15</a:t>
            </a:r>
            <a:endParaRPr lang="en-US" sz="1193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759023"/>
            <a:ext cx="3886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436" b="1" spc="2" kern="0" dirty="0">
                <a:solidFill>
                  <a:srgbClr val="000000"/>
                </a:solidFill>
              </a:rPr>
              <a:t>THANK YOU</a:t>
            </a:r>
            <a:endParaRPr lang="en-US" sz="2436" dirty="0"/>
          </a:p>
        </p:txBody>
      </p:sp>
      <p:sp>
        <p:nvSpPr>
          <p:cNvPr id="4" name="Text 1"/>
          <p:cNvSpPr/>
          <p:nvPr/>
        </p:nvSpPr>
        <p:spPr>
          <a:xfrm>
            <a:off x="457200" y="1216223"/>
            <a:ext cx="388620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99" b="1" spc="1" kern="0" dirty="0">
                <a:solidFill>
                  <a:srgbClr val="F472B6"/>
                </a:solidFill>
              </a:rPr>
              <a:t>LET'S CONTINUE THE CONVERSATION</a:t>
            </a:r>
            <a:endParaRPr lang="en-US" sz="1499" dirty="0"/>
          </a:p>
        </p:txBody>
      </p:sp>
      <p:sp>
        <p:nvSpPr>
          <p:cNvPr id="5" name="Text 2"/>
          <p:cNvSpPr/>
          <p:nvPr/>
        </p:nvSpPr>
        <p:spPr>
          <a:xfrm>
            <a:off x="457200" y="2159198"/>
            <a:ext cx="3886200" cy="626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Thank you for your time and attention. The future is arriving faster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than ever, and our students are counting on us to help them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navigate it with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confidence, creativity, and purpose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.</a:t>
            </a:r>
            <a:endParaRPr lang="en-US" sz="942" dirty="0"/>
          </a:p>
        </p:txBody>
      </p:sp>
      <p:sp>
        <p:nvSpPr>
          <p:cNvPr id="6" name="Text 3"/>
          <p:cNvSpPr/>
          <p:nvPr/>
        </p:nvSpPr>
        <p:spPr>
          <a:xfrm>
            <a:off x="457200" y="2957513"/>
            <a:ext cx="3886200" cy="626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80000"/>
                  </a:srgbClr>
                </a:solidFill>
              </a:rPr>
              <a:t>I hope this presentation has inspired you to see AI not as a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80000"/>
                  </a:srgbClr>
                </a:solidFill>
              </a:rPr>
              <a:t>threat to education but as a </a:t>
            </a:r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9A8D4">
                    <a:alpha val="80000"/>
                  </a:srgbClr>
                </a:solidFill>
              </a:rPr>
              <a:t>powerful tool for unlocking </a:t>
            </a:r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9A8D4">
                    <a:alpha val="80000"/>
                  </a:srgbClr>
                </a:solidFill>
              </a:rPr>
              <a:t>human potential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80000"/>
                  </a:srgbClr>
                </a:solidFill>
              </a:rPr>
              <a:t>.</a:t>
            </a:r>
            <a:endParaRPr lang="en-US" sz="942" dirty="0"/>
          </a:p>
        </p:txBody>
      </p:sp>
      <p:sp>
        <p:nvSpPr>
          <p:cNvPr id="7" name="Shape 4"/>
          <p:cNvSpPr/>
          <p:nvPr/>
        </p:nvSpPr>
        <p:spPr>
          <a:xfrm>
            <a:off x="457200" y="3755827"/>
            <a:ext cx="3886200" cy="628650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</p:sp>
      <p:sp>
        <p:nvSpPr>
          <p:cNvPr id="8" name="Shape 5"/>
          <p:cNvSpPr/>
          <p:nvPr/>
        </p:nvSpPr>
        <p:spPr>
          <a:xfrm>
            <a:off x="457200" y="3755827"/>
            <a:ext cx="28575" cy="628650"/>
          </a:xfrm>
          <a:prstGeom prst="rect">
            <a:avLst/>
          </a:prstGeom>
          <a:solidFill>
            <a:srgbClr val="E5E7EB"/>
          </a:solidFill>
          <a:ln/>
        </p:spPr>
      </p:sp>
      <p:sp>
        <p:nvSpPr>
          <p:cNvPr id="9" name="Text 6"/>
          <p:cNvSpPr/>
          <p:nvPr/>
        </p:nvSpPr>
        <p:spPr>
          <a:xfrm>
            <a:off x="571500" y="3870127"/>
            <a:ext cx="36576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I'm here to answer your questions and continue this important conversation</a:t>
            </a:r>
            <a:endParaRPr lang="en-US" sz="987" dirty="0"/>
          </a:p>
        </p:txBody>
      </p:sp>
      <p:sp>
        <p:nvSpPr>
          <p:cNvPr id="10" name="Text 7"/>
          <p:cNvSpPr/>
          <p:nvPr/>
        </p:nvSpPr>
        <p:spPr>
          <a:xfrm>
            <a:off x="5814660" y="1564410"/>
            <a:ext cx="2123257" cy="124479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 indent="0" marL="0">
              <a:lnSpc>
                <a:spcPts val="7200"/>
              </a:lnSpc>
              <a:buNone/>
            </a:pPr>
            <a:r>
              <a:rPr lang="en-US" sz="6633" b="1" dirty="0">
                <a:solidFill>
                  <a:srgbClr val="FCFCFC"/>
                </a:solidFill>
              </a:rPr>
              <a:t>Q&amp;A</a:t>
            </a:r>
            <a:endParaRPr lang="en-US" sz="6633" dirty="0"/>
          </a:p>
        </p:txBody>
      </p:sp>
      <p:sp>
        <p:nvSpPr>
          <p:cNvPr id="11" name="Text 8"/>
          <p:cNvSpPr/>
          <p:nvPr/>
        </p:nvSpPr>
        <p:spPr>
          <a:xfrm>
            <a:off x="5796372" y="2686050"/>
            <a:ext cx="2123256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436" b="1" dirty="0">
                <a:solidFill>
                  <a:srgbClr val="F472B6">
                    <a:alpha val="30000"/>
                  </a:srgbClr>
                </a:solidFill>
              </a:rPr>
              <a:t>QUESTIONS</a:t>
            </a:r>
            <a:endParaRPr lang="en-US" sz="2436" dirty="0"/>
          </a:p>
        </p:txBody>
      </p:sp>
      <p:sp>
        <p:nvSpPr>
          <p:cNvPr id="12" name="Text 9"/>
          <p:cNvSpPr/>
          <p:nvPr/>
        </p:nvSpPr>
        <p:spPr>
          <a:xfrm rot="720000">
            <a:off x="8572500" y="4572000"/>
            <a:ext cx="3429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16</a:t>
            </a:r>
            <a:endParaRPr lang="en-US" sz="1193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47876" y="2114550"/>
            <a:ext cx="820220" cy="9144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7200"/>
              </a:lnSpc>
              <a:buNone/>
            </a:pPr>
            <a:r>
              <a:rPr lang="en-US" sz="6633" b="1" dirty="0">
                <a:solidFill>
                  <a:srgbClr val="000000"/>
                </a:solidFill>
              </a:rPr>
              <a:t>@</a:t>
            </a:r>
            <a:endParaRPr lang="en-US" sz="6633" dirty="0"/>
          </a:p>
        </p:txBody>
      </p:sp>
      <p:sp>
        <p:nvSpPr>
          <p:cNvPr id="4" name="Text 1"/>
          <p:cNvSpPr/>
          <p:nvPr/>
        </p:nvSpPr>
        <p:spPr>
          <a:xfrm>
            <a:off x="457200" y="842963"/>
            <a:ext cx="8458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436" b="1" spc="2" kern="0" dirty="0">
                <a:solidFill>
                  <a:srgbClr val="000000"/>
                </a:solidFill>
              </a:rPr>
              <a:t>STAY CONNECTED</a:t>
            </a:r>
            <a:endParaRPr lang="en-US" sz="2436" dirty="0"/>
          </a:p>
        </p:txBody>
      </p:sp>
      <p:sp>
        <p:nvSpPr>
          <p:cNvPr id="5" name="Text 2"/>
          <p:cNvSpPr/>
          <p:nvPr/>
        </p:nvSpPr>
        <p:spPr>
          <a:xfrm>
            <a:off x="628650" y="1871663"/>
            <a:ext cx="18038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99" b="1" dirty="0">
                <a:solidFill>
                  <a:srgbClr val="F472B6"/>
                </a:solidFill>
              </a:rPr>
              <a:t>✉</a:t>
            </a:r>
            <a:endParaRPr lang="en-US" sz="1499" dirty="0"/>
          </a:p>
        </p:txBody>
      </p:sp>
      <p:sp>
        <p:nvSpPr>
          <p:cNvPr id="6" name="Text 3"/>
          <p:cNvSpPr/>
          <p:nvPr/>
        </p:nvSpPr>
        <p:spPr>
          <a:xfrm>
            <a:off x="980480" y="1668066"/>
            <a:ext cx="539576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EMAIL</a:t>
            </a:r>
            <a:endParaRPr lang="en-US" sz="1193" dirty="0"/>
          </a:p>
        </p:txBody>
      </p:sp>
      <p:sp>
        <p:nvSpPr>
          <p:cNvPr id="7" name="Text 4"/>
          <p:cNvSpPr/>
          <p:nvPr/>
        </p:nvSpPr>
        <p:spPr>
          <a:xfrm>
            <a:off x="980480" y="1900238"/>
            <a:ext cx="2774063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consult@tempusinnovation.com</a:t>
            </a:r>
            <a:endParaRPr lang="en-US" sz="1193" dirty="0"/>
          </a:p>
        </p:txBody>
      </p:sp>
      <p:sp>
        <p:nvSpPr>
          <p:cNvPr id="8" name="Text 5"/>
          <p:cNvSpPr/>
          <p:nvPr/>
        </p:nvSpPr>
        <p:spPr>
          <a:xfrm>
            <a:off x="628650" y="2643188"/>
            <a:ext cx="267891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99" b="1" dirty="0">
                <a:solidFill>
                  <a:srgbClr val="000000"/>
                </a:solidFill>
              </a:rPr>
              <a:t>🌐</a:t>
            </a:r>
            <a:endParaRPr lang="en-US" sz="1499" dirty="0"/>
          </a:p>
        </p:txBody>
      </p:sp>
      <p:sp>
        <p:nvSpPr>
          <p:cNvPr id="9" name="Text 6"/>
          <p:cNvSpPr/>
          <p:nvPr/>
        </p:nvSpPr>
        <p:spPr>
          <a:xfrm>
            <a:off x="1067991" y="2557463"/>
            <a:ext cx="1951723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WEBSITE</a:t>
            </a:r>
            <a:endParaRPr lang="en-US" sz="1193" dirty="0"/>
          </a:p>
        </p:txBody>
      </p:sp>
      <p:sp>
        <p:nvSpPr>
          <p:cNvPr id="10" name="Text 7"/>
          <p:cNvSpPr/>
          <p:nvPr/>
        </p:nvSpPr>
        <p:spPr>
          <a:xfrm>
            <a:off x="1067991" y="2786063"/>
            <a:ext cx="1951723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9A8D4"/>
                </a:solidFill>
              </a:rPr>
              <a:t>tempusinnovation.com/intempo</a:t>
            </a:r>
            <a:endParaRPr lang="en-US" sz="942" dirty="0"/>
          </a:p>
        </p:txBody>
      </p:sp>
      <p:sp>
        <p:nvSpPr>
          <p:cNvPr id="11" name="Shape 8"/>
          <p:cNvSpPr/>
          <p:nvPr/>
        </p:nvSpPr>
        <p:spPr>
          <a:xfrm>
            <a:off x="457200" y="3557588"/>
            <a:ext cx="4800600" cy="742950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</p:sp>
      <p:sp>
        <p:nvSpPr>
          <p:cNvPr id="12" name="Shape 9"/>
          <p:cNvSpPr/>
          <p:nvPr/>
        </p:nvSpPr>
        <p:spPr>
          <a:xfrm>
            <a:off x="457200" y="3557588"/>
            <a:ext cx="28575" cy="742950"/>
          </a:xfrm>
          <a:prstGeom prst="rect">
            <a:avLst/>
          </a:prstGeom>
          <a:solidFill>
            <a:srgbClr val="F472B6"/>
          </a:solidFill>
          <a:ln/>
        </p:spPr>
      </p:sp>
      <p:sp>
        <p:nvSpPr>
          <p:cNvPr id="13" name="Text 10"/>
          <p:cNvSpPr/>
          <p:nvPr/>
        </p:nvSpPr>
        <p:spPr>
          <a:xfrm>
            <a:off x="628650" y="3729038"/>
            <a:ext cx="44577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42" i="1" dirty="0">
                <a:solidFill>
                  <a:srgbClr val="FFFFFF"/>
                </a:solidFill>
              </a:rPr>
              <a:t>"Together, we can prepare students not just for the future of work—but for the future they will create."</a:t>
            </a:r>
            <a:endParaRPr lang="en-US" sz="942" dirty="0"/>
          </a:p>
        </p:txBody>
      </p:sp>
      <p:sp>
        <p:nvSpPr>
          <p:cNvPr id="14" name="Text 11"/>
          <p:cNvSpPr/>
          <p:nvPr/>
        </p:nvSpPr>
        <p:spPr>
          <a:xfrm rot="2700000">
            <a:off x="8572500" y="4572000"/>
            <a:ext cx="3429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17</a:t>
            </a:r>
            <a:endParaRPr lang="en-US" sz="1193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6493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342900"/>
            <a:ext cx="464818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8" b="1" spc="1" kern="0" dirty="0">
                <a:solidFill>
                  <a:srgbClr val="000000"/>
                </a:solidFill>
              </a:rPr>
              <a:t>WE LIVE IN THE MOST</a:t>
            </a:r>
            <a:endParaRPr lang="en-US" sz="1808" dirty="0"/>
          </a:p>
        </p:txBody>
      </p:sp>
      <p:sp>
        <p:nvSpPr>
          <p:cNvPr id="4" name="Text 1"/>
          <p:cNvSpPr/>
          <p:nvPr/>
        </p:nvSpPr>
        <p:spPr>
          <a:xfrm>
            <a:off x="685800" y="714375"/>
            <a:ext cx="4419581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8" b="1" spc="1" kern="0" dirty="0">
                <a:solidFill>
                  <a:srgbClr val="000000"/>
                </a:solidFill>
              </a:rPr>
              <a:t>EXCITING TIME IN HUMAN HISTORY</a:t>
            </a:r>
            <a:endParaRPr lang="en-US" sz="1808" dirty="0"/>
          </a:p>
        </p:txBody>
      </p:sp>
      <p:sp>
        <p:nvSpPr>
          <p:cNvPr id="5" name="Text 2"/>
          <p:cNvSpPr/>
          <p:nvPr/>
        </p:nvSpPr>
        <p:spPr>
          <a:xfrm>
            <a:off x="457200" y="1657350"/>
            <a:ext cx="4648181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472B6"/>
                </a:solidFill>
              </a:rPr>
              <a:t>WITNESS THE IMPOSSIBLE BECOMING REALITY</a:t>
            </a:r>
            <a:endParaRPr lang="en-US" sz="1193" dirty="0"/>
          </a:p>
        </p:txBody>
      </p:sp>
      <p:sp>
        <p:nvSpPr>
          <p:cNvPr id="6" name="Text 3"/>
          <p:cNvSpPr/>
          <p:nvPr/>
        </p:nvSpPr>
        <p:spPr>
          <a:xfrm>
            <a:off x="457200" y="2028825"/>
            <a:ext cx="4648181" cy="626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>
                    <a:alpha val="90000"/>
                  </a:srgbClr>
                </a:solidFill>
              </a:rPr>
              <a:t>Rockets land themselves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 with pinpoint precision, returning from the edge of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space to touch down exactly where they launched. What once seemed like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science fiction is now routine engineering.</a:t>
            </a:r>
            <a:endParaRPr lang="en-US" sz="885" dirty="0"/>
          </a:p>
        </p:txBody>
      </p:sp>
      <p:sp>
        <p:nvSpPr>
          <p:cNvPr id="7" name="Text 4"/>
          <p:cNvSpPr/>
          <p:nvPr/>
        </p:nvSpPr>
        <p:spPr>
          <a:xfrm>
            <a:off x="457200" y="2798564"/>
            <a:ext cx="4648181" cy="626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9A8D4">
                    <a:alpha val="90000"/>
                  </a:srgbClr>
                </a:solidFill>
              </a:rPr>
              <a:t>Humanoid robots walk among us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, learning to navigate our world, assist in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our homes, and work alongside humans in ways that blur the line between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machine and companion.</a:t>
            </a:r>
            <a:endParaRPr lang="en-US" sz="885" dirty="0"/>
          </a:p>
        </p:txBody>
      </p:sp>
      <p:sp>
        <p:nvSpPr>
          <p:cNvPr id="8" name="Text 5"/>
          <p:cNvSpPr/>
          <p:nvPr/>
        </p:nvSpPr>
        <p:spPr>
          <a:xfrm>
            <a:off x="457200" y="3568303"/>
            <a:ext cx="4648181" cy="4179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>
                    <a:alpha val="90000"/>
                  </a:srgbClr>
                </a:solidFill>
              </a:rPr>
              <a:t>We edit the code of life itself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—CRISPR technology allows us to rewrite DNA,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cure genetic diseases, and fundamentally reshape what it means to be human.</a:t>
            </a:r>
            <a:endParaRPr lang="en-US" sz="885" dirty="0"/>
          </a:p>
        </p:txBody>
      </p:sp>
      <p:sp>
        <p:nvSpPr>
          <p:cNvPr id="9" name="Shape 6"/>
          <p:cNvSpPr/>
          <p:nvPr/>
        </p:nvSpPr>
        <p:spPr>
          <a:xfrm>
            <a:off x="457200" y="4129088"/>
            <a:ext cx="4648181" cy="692944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457200" y="4129088"/>
            <a:ext cx="28575" cy="692944"/>
          </a:xfrm>
          <a:prstGeom prst="rect">
            <a:avLst/>
          </a:prstGeom>
          <a:solidFill>
            <a:srgbClr val="F472B6"/>
          </a:solidFill>
          <a:ln/>
        </p:spPr>
      </p:sp>
      <p:sp>
        <p:nvSpPr>
          <p:cNvPr id="11" name="Text 8"/>
          <p:cNvSpPr/>
          <p:nvPr/>
        </p:nvSpPr>
        <p:spPr>
          <a:xfrm>
            <a:off x="571500" y="4243388"/>
            <a:ext cx="4419581" cy="4643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050" i="1" dirty="0">
                <a:solidFill>
                  <a:srgbClr val="FFFFFF"/>
                </a:solidFill>
              </a:rPr>
              <a:t>"This is not the future—this is NOW. And our students will inherit a world more extraordinary than any generation before them."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 rot="-60000">
            <a:off x="5562581" y="1096566"/>
            <a:ext cx="3352790" cy="914400"/>
          </a:xfrm>
          <a:prstGeom prst="rect">
            <a:avLst/>
          </a:prstGeom>
          <a:solidFill>
            <a:srgbClr val="000000">
              <a:alpha val="0"/>
            </a:srgbClr>
          </a:solidFill>
          <a:ln w="9144">
            <a:solidFill>
              <a:srgbClr val="00FFFF">
                <a:alpha val="30000"/>
              </a:srgbClr>
            </a:solidFill>
            <a:prstDash val="solid"/>
          </a:ln>
        </p:spPr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5562581" y="1096566"/>
            <a:ext cx="3352791" cy="914400"/>
          </a:xfrm>
          <a:prstGeom prst="rect">
            <a:avLst/>
          </a:prstGeom>
        </p:spPr>
      </p:pic>
      <p:sp>
        <p:nvSpPr>
          <p:cNvPr id="14" name="Shape 10"/>
          <p:cNvSpPr/>
          <p:nvPr/>
        </p:nvSpPr>
        <p:spPr>
          <a:xfrm rot="120000">
            <a:off x="5562581" y="2125266"/>
            <a:ext cx="3352790" cy="914400"/>
          </a:xfrm>
          <a:prstGeom prst="rect">
            <a:avLst/>
          </a:prstGeom>
          <a:solidFill>
            <a:srgbClr val="000000">
              <a:alpha val="0"/>
            </a:srgbClr>
          </a:solidFill>
          <a:ln w="9144">
            <a:solidFill>
              <a:srgbClr val="00FFFF">
                <a:alpha val="30000"/>
              </a:srgbClr>
            </a:solidFill>
            <a:prstDash val="solid"/>
          </a:ln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000">
            <a:off x="5562581" y="2125266"/>
            <a:ext cx="3352791" cy="914400"/>
          </a:xfrm>
          <a:prstGeom prst="rect">
            <a:avLst/>
          </a:prstGeom>
        </p:spPr>
      </p:pic>
      <p:sp>
        <p:nvSpPr>
          <p:cNvPr id="16" name="Shape 11"/>
          <p:cNvSpPr/>
          <p:nvPr/>
        </p:nvSpPr>
        <p:spPr>
          <a:xfrm rot="-60000">
            <a:off x="5562581" y="3153966"/>
            <a:ext cx="3352790" cy="914400"/>
          </a:xfrm>
          <a:prstGeom prst="rect">
            <a:avLst/>
          </a:prstGeom>
          <a:solidFill>
            <a:srgbClr val="000000">
              <a:alpha val="0"/>
            </a:srgbClr>
          </a:solidFill>
          <a:ln w="9144">
            <a:solidFill>
              <a:srgbClr val="00FFFF">
                <a:alpha val="30000"/>
              </a:srgbClr>
            </a:solidFill>
            <a:prstDash val="solid"/>
          </a:ln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60000">
            <a:off x="5562581" y="3153966"/>
            <a:ext cx="3352791" cy="91440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 rot="720000">
            <a:off x="8572500" y="4593432"/>
            <a:ext cx="3429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02</a:t>
            </a:r>
            <a:endParaRPr lang="en-US" sz="1193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20000">
            <a:off x="5569725" y="1493044"/>
            <a:ext cx="3338503" cy="1014412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5569725" y="2636044"/>
            <a:ext cx="3338503" cy="1014412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 rot="720000">
            <a:off x="4129744" y="371854"/>
            <a:ext cx="2390056" cy="585788"/>
          </a:xfrm>
          <a:prstGeom prst="rect">
            <a:avLst/>
          </a:prstGeom>
          <a:solidFill>
            <a:srgbClr val="000000">
              <a:alpha val="50000"/>
            </a:srgbClr>
          </a:solidFill>
          <a:ln w="9144">
            <a:solidFill>
              <a:srgbClr val="00FFFF">
                <a:alpha val="40000"/>
              </a:srgbClr>
            </a:solidFill>
            <a:prstDash val="solid"/>
          </a:ln>
        </p:spPr>
      </p:sp>
      <p:sp>
        <p:nvSpPr>
          <p:cNvPr id="6" name="Text 1"/>
          <p:cNvSpPr/>
          <p:nvPr/>
        </p:nvSpPr>
        <p:spPr>
          <a:xfrm rot="720000">
            <a:off x="4322861" y="335358"/>
            <a:ext cx="66722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I</a:t>
            </a:r>
            <a:endParaRPr lang="en-US" sz="1193" dirty="0"/>
          </a:p>
        </p:txBody>
      </p:sp>
      <p:sp>
        <p:nvSpPr>
          <p:cNvPr id="7" name="Text 2"/>
          <p:cNvSpPr/>
          <p:nvPr/>
        </p:nvSpPr>
        <p:spPr>
          <a:xfrm rot="720000">
            <a:off x="4387330" y="356787"/>
            <a:ext cx="139415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N</a:t>
            </a:r>
            <a:endParaRPr lang="en-US" sz="1193" dirty="0"/>
          </a:p>
        </p:txBody>
      </p:sp>
      <p:sp>
        <p:nvSpPr>
          <p:cNvPr id="8" name="Text 3"/>
          <p:cNvSpPr/>
          <p:nvPr/>
        </p:nvSpPr>
        <p:spPr>
          <a:xfrm rot="720000">
            <a:off x="4524045" y="382475"/>
            <a:ext cx="107687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P</a:t>
            </a:r>
            <a:endParaRPr lang="en-US" sz="1193" dirty="0"/>
          </a:p>
        </p:txBody>
      </p:sp>
      <p:sp>
        <p:nvSpPr>
          <p:cNvPr id="9" name="Text 4"/>
          <p:cNvSpPr/>
          <p:nvPr/>
        </p:nvSpPr>
        <p:spPr>
          <a:xfrm rot="720000">
            <a:off x="4629138" y="407144"/>
            <a:ext cx="129620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U</a:t>
            </a:r>
            <a:endParaRPr lang="en-US" sz="1193" dirty="0"/>
          </a:p>
        </p:txBody>
      </p:sp>
      <p:sp>
        <p:nvSpPr>
          <p:cNvPr id="10" name="Text 5"/>
          <p:cNvSpPr/>
          <p:nvPr/>
        </p:nvSpPr>
        <p:spPr>
          <a:xfrm rot="720000">
            <a:off x="4756257" y="430941"/>
            <a:ext cx="99287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T</a:t>
            </a:r>
            <a:endParaRPr lang="en-US" sz="1193" dirty="0"/>
          </a:p>
        </p:txBody>
      </p:sp>
      <p:sp>
        <p:nvSpPr>
          <p:cNvPr id="11" name="Text 6"/>
          <p:cNvSpPr/>
          <p:nvPr/>
        </p:nvSpPr>
        <p:spPr>
          <a:xfrm rot="720000">
            <a:off x="4952907" y="472612"/>
            <a:ext cx="98087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472B6"/>
                </a:solidFill>
              </a:rPr>
              <a:t>+</a:t>
            </a:r>
            <a:endParaRPr lang="en-US" sz="1193" dirty="0"/>
          </a:p>
        </p:txBody>
      </p:sp>
      <p:sp>
        <p:nvSpPr>
          <p:cNvPr id="12" name="Text 7"/>
          <p:cNvSpPr/>
          <p:nvPr/>
        </p:nvSpPr>
        <p:spPr>
          <a:xfrm rot="720000">
            <a:off x="5147420" y="523196"/>
            <a:ext cx="185012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AI</a:t>
            </a:r>
            <a:endParaRPr lang="en-US" sz="1193" dirty="0"/>
          </a:p>
        </p:txBody>
      </p:sp>
      <p:sp>
        <p:nvSpPr>
          <p:cNvPr id="13" name="Text 8"/>
          <p:cNvSpPr/>
          <p:nvPr/>
        </p:nvSpPr>
        <p:spPr>
          <a:xfrm rot="720000">
            <a:off x="5428859" y="573779"/>
            <a:ext cx="98087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472B6"/>
                </a:solidFill>
              </a:rPr>
              <a:t>=</a:t>
            </a:r>
            <a:endParaRPr lang="en-US" sz="1193" dirty="0"/>
          </a:p>
        </p:txBody>
      </p:sp>
      <p:sp>
        <p:nvSpPr>
          <p:cNvPr id="14" name="Text 9"/>
          <p:cNvSpPr/>
          <p:nvPr/>
        </p:nvSpPr>
        <p:spPr>
          <a:xfrm rot="720000">
            <a:off x="5623902" y="619318"/>
            <a:ext cx="136485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O</a:t>
            </a:r>
            <a:endParaRPr lang="en-US" sz="1193" dirty="0"/>
          </a:p>
        </p:txBody>
      </p:sp>
      <p:sp>
        <p:nvSpPr>
          <p:cNvPr id="15" name="Text 10"/>
          <p:cNvSpPr/>
          <p:nvPr/>
        </p:nvSpPr>
        <p:spPr>
          <a:xfrm rot="720000">
            <a:off x="5757479" y="646981"/>
            <a:ext cx="129620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U</a:t>
            </a:r>
            <a:endParaRPr lang="en-US" sz="1193" dirty="0"/>
          </a:p>
        </p:txBody>
      </p:sp>
      <p:sp>
        <p:nvSpPr>
          <p:cNvPr id="16" name="Text 11"/>
          <p:cNvSpPr/>
          <p:nvPr/>
        </p:nvSpPr>
        <p:spPr>
          <a:xfrm rot="720000">
            <a:off x="5884598" y="670777"/>
            <a:ext cx="99287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T</a:t>
            </a:r>
            <a:endParaRPr lang="en-US" sz="1193" dirty="0"/>
          </a:p>
        </p:txBody>
      </p:sp>
      <p:sp>
        <p:nvSpPr>
          <p:cNvPr id="17" name="Text 12"/>
          <p:cNvSpPr/>
          <p:nvPr/>
        </p:nvSpPr>
        <p:spPr>
          <a:xfrm rot="720000">
            <a:off x="5981624" y="692293"/>
            <a:ext cx="107686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P</a:t>
            </a:r>
            <a:endParaRPr lang="en-US" sz="1193" dirty="0"/>
          </a:p>
        </p:txBody>
      </p:sp>
      <p:sp>
        <p:nvSpPr>
          <p:cNvPr id="18" name="Text 13"/>
          <p:cNvSpPr/>
          <p:nvPr/>
        </p:nvSpPr>
        <p:spPr>
          <a:xfrm rot="720000">
            <a:off x="6086717" y="716963"/>
            <a:ext cx="129620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U</a:t>
            </a:r>
            <a:endParaRPr lang="en-US" sz="1193" dirty="0"/>
          </a:p>
        </p:txBody>
      </p:sp>
      <p:sp>
        <p:nvSpPr>
          <p:cNvPr id="19" name="Text 14"/>
          <p:cNvSpPr/>
          <p:nvPr/>
        </p:nvSpPr>
        <p:spPr>
          <a:xfrm rot="720000">
            <a:off x="6213837" y="740759"/>
            <a:ext cx="99287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T</a:t>
            </a:r>
            <a:endParaRPr lang="en-US" sz="1193" dirty="0"/>
          </a:p>
        </p:txBody>
      </p:sp>
      <p:sp>
        <p:nvSpPr>
          <p:cNvPr id="20" name="Text 15"/>
          <p:cNvSpPr/>
          <p:nvPr/>
        </p:nvSpPr>
        <p:spPr>
          <a:xfrm>
            <a:off x="457200" y="425053"/>
            <a:ext cx="4648181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436" b="1" spc="2" kern="0" dirty="0">
                <a:solidFill>
                  <a:srgbClr val="000000"/>
                </a:solidFill>
              </a:rPr>
              <a:t>HUMAN </a:t>
            </a:r>
            <a:pPr algn="l" indent="0" marL="0">
              <a:lnSpc>
                <a:spcPts val="2700"/>
              </a:lnSpc>
              <a:buNone/>
            </a:pPr>
            <a:r>
              <a:rPr lang="en-US" sz="2436" b="1" spc="2" kern="0" dirty="0">
                <a:solidFill>
                  <a:srgbClr val="F472B6"/>
                </a:solidFill>
              </a:rPr>
              <a:t>+</a:t>
            </a:r>
            <a:pPr algn="l" indent="0" marL="0">
              <a:lnSpc>
                <a:spcPts val="2700"/>
              </a:lnSpc>
              <a:buNone/>
            </a:pPr>
            <a:r>
              <a:rPr lang="en-US" sz="2436" b="1" spc="2" kern="0" dirty="0">
                <a:solidFill>
                  <a:srgbClr val="000000"/>
                </a:solidFill>
              </a:rPr>
              <a:t> AI</a:t>
            </a:r>
            <a:endParaRPr lang="en-US" sz="2436" dirty="0"/>
          </a:p>
        </p:txBody>
      </p:sp>
      <p:sp>
        <p:nvSpPr>
          <p:cNvPr id="21" name="Text 16"/>
          <p:cNvSpPr/>
          <p:nvPr/>
        </p:nvSpPr>
        <p:spPr>
          <a:xfrm>
            <a:off x="457200" y="825103"/>
            <a:ext cx="4648181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436" b="1" spc="2" kern="0" dirty="0">
                <a:solidFill>
                  <a:srgbClr val="F472B6"/>
                </a:solidFill>
              </a:rPr>
              <a:t>=</a:t>
            </a:r>
            <a:pPr algn="l" indent="0" marL="0">
              <a:lnSpc>
                <a:spcPts val="2700"/>
              </a:lnSpc>
              <a:buNone/>
            </a:pPr>
            <a:r>
              <a:rPr lang="en-US" sz="2436" b="1" spc="2" kern="0" dirty="0">
                <a:solidFill>
                  <a:srgbClr val="000000"/>
                </a:solidFill>
              </a:rPr>
              <a:t> AMPLIFICATION</a:t>
            </a:r>
            <a:endParaRPr lang="en-US" sz="2436" dirty="0"/>
          </a:p>
        </p:txBody>
      </p:sp>
      <p:sp>
        <p:nvSpPr>
          <p:cNvPr id="22" name="Text 17"/>
          <p:cNvSpPr/>
          <p:nvPr/>
        </p:nvSpPr>
        <p:spPr>
          <a:xfrm>
            <a:off x="457200" y="1596628"/>
            <a:ext cx="4648181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472B6"/>
                </a:solidFill>
              </a:rPr>
              <a:t>THE CREATIVE REVOLUTION</a:t>
            </a:r>
            <a:endParaRPr lang="en-US" sz="1193" dirty="0"/>
          </a:p>
        </p:txBody>
      </p:sp>
      <p:sp>
        <p:nvSpPr>
          <p:cNvPr id="23" name="Text 18"/>
          <p:cNvSpPr/>
          <p:nvPr/>
        </p:nvSpPr>
        <p:spPr>
          <a:xfrm>
            <a:off x="457200" y="1996678"/>
            <a:ext cx="4648181" cy="4643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050" dirty="0">
                <a:solidFill>
                  <a:srgbClr val="FFFFFF">
                    <a:alpha val="90000"/>
                  </a:srgbClr>
                </a:solidFill>
              </a:rPr>
              <a:t>Generative AI doesn't replace human creativity—it </a:t>
            </a:r>
            <a:pPr algn="l" indent="0" marL="0">
              <a:lnSpc>
                <a:spcPts val="1800"/>
              </a:lnSpc>
              <a:buNone/>
            </a:pPr>
            <a:r>
              <a:rPr lang="en-US" sz="1050" dirty="0">
                <a:solidFill>
                  <a:srgbClr val="FFFFFF">
                    <a:alpha val="90000"/>
                  </a:srgbClr>
                </a:solidFill>
              </a:rPr>
              <a:t>amplifies</a:t>
            </a:r>
            <a:pPr algn="l" indent="0" marL="0">
              <a:lnSpc>
                <a:spcPts val="1800"/>
              </a:lnSpc>
              <a:buNone/>
            </a:pPr>
            <a:r>
              <a:rPr lang="en-US" sz="1050" dirty="0">
                <a:solidFill>
                  <a:srgbClr val="FFFFFF">
                    <a:alpha val="90000"/>
                  </a:srgbClr>
                </a:solidFill>
              </a:rPr>
              <a:t> it. Three </a:t>
            </a:r>
            <a:pPr algn="l" indent="0" marL="0">
              <a:lnSpc>
                <a:spcPts val="1800"/>
              </a:lnSpc>
              <a:buNone/>
            </a:pPr>
            <a:r>
              <a:rPr lang="en-US" sz="1050" dirty="0">
                <a:solidFill>
                  <a:srgbClr val="FFFFFF">
                    <a:alpha val="90000"/>
                  </a:srgbClr>
                </a:solidFill>
              </a:rPr>
              <a:t>core capabilities transform how we </a:t>
            </a:r>
            <a:pPr algn="l" indent="0" marL="0">
              <a:lnSpc>
                <a:spcPts val="1800"/>
              </a:lnSpc>
              <a:buNone/>
            </a:pPr>
            <a:r>
              <a:rPr lang="en-US" sz="1050" dirty="0">
                <a:solidFill>
                  <a:srgbClr val="F9A8D4">
                    <a:alpha val="90000"/>
                  </a:srgbClr>
                </a:solidFill>
              </a:rPr>
              <a:t>learn, create, and innovate</a:t>
            </a:r>
            <a:pPr algn="l" indent="0" marL="0">
              <a:lnSpc>
                <a:spcPts val="1800"/>
              </a:lnSpc>
              <a:buNone/>
            </a:pPr>
            <a:r>
              <a:rPr lang="en-US" sz="1050" dirty="0">
                <a:solidFill>
                  <a:srgbClr val="FFFFFF">
                    <a:alpha val="90000"/>
                  </a:srgbClr>
                </a:solidFill>
              </a:rPr>
              <a:t>.</a:t>
            </a:r>
            <a:endParaRPr lang="en-US" sz="1050" dirty="0"/>
          </a:p>
        </p:txBody>
      </p:sp>
      <p:sp>
        <p:nvSpPr>
          <p:cNvPr id="24" name="Text 19"/>
          <p:cNvSpPr/>
          <p:nvPr/>
        </p:nvSpPr>
        <p:spPr>
          <a:xfrm>
            <a:off x="457200" y="2632472"/>
            <a:ext cx="4648181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84" b="1" dirty="0">
                <a:solidFill>
                  <a:srgbClr val="FFFFFF">
                    <a:alpha val="80000"/>
                  </a:srgbClr>
                </a:solidFill>
              </a:rPr>
              <a:t>Natural Language Understanding: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80000"/>
                  </a:srgbClr>
                </a:solidFill>
              </a:rPr>
              <a:t> AI comprehends context, nuance, and intent—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80000"/>
                  </a:srgbClr>
                </a:solidFill>
              </a:rPr>
              <a:t>conversing like a knowledgeable partner.</a:t>
            </a:r>
            <a:endParaRPr lang="en-US" sz="784" dirty="0"/>
          </a:p>
        </p:txBody>
      </p:sp>
      <p:sp>
        <p:nvSpPr>
          <p:cNvPr id="25" name="Text 20"/>
          <p:cNvSpPr/>
          <p:nvPr/>
        </p:nvSpPr>
        <p:spPr>
          <a:xfrm>
            <a:off x="457200" y="3175397"/>
            <a:ext cx="4648181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84" b="1" dirty="0">
                <a:solidFill>
                  <a:srgbClr val="F9A8D4">
                    <a:alpha val="80000"/>
                  </a:srgbClr>
                </a:solidFill>
              </a:rPr>
              <a:t>Content Creation Across Modalities: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80000"/>
                  </a:srgbClr>
                </a:solidFill>
              </a:rPr>
              <a:t> From text to images, music to code—AI 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80000"/>
                  </a:srgbClr>
                </a:solidFill>
              </a:rPr>
              <a:t>generates sophisticated outputs across every creative domain.</a:t>
            </a:r>
            <a:endParaRPr lang="en-US" sz="784" dirty="0"/>
          </a:p>
        </p:txBody>
      </p:sp>
      <p:sp>
        <p:nvSpPr>
          <p:cNvPr id="26" name="Text 21"/>
          <p:cNvSpPr/>
          <p:nvPr/>
        </p:nvSpPr>
        <p:spPr>
          <a:xfrm>
            <a:off x="457200" y="3718322"/>
            <a:ext cx="4648181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84" b="1" dirty="0">
                <a:solidFill>
                  <a:srgbClr val="FFFFFF">
                    <a:alpha val="80000"/>
                  </a:srgbClr>
                </a:solidFill>
              </a:rPr>
              <a:t>Creative Amplification: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80000"/>
                  </a:srgbClr>
                </a:solidFill>
              </a:rPr>
              <a:t> Students with ideas but limited technical skills can now bring 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80000"/>
                  </a:srgbClr>
                </a:solidFill>
              </a:rPr>
              <a:t>visions to life—democratizing creative expression.</a:t>
            </a:r>
            <a:endParaRPr lang="en-US" sz="784" dirty="0"/>
          </a:p>
        </p:txBody>
      </p:sp>
      <p:sp>
        <p:nvSpPr>
          <p:cNvPr id="27" name="Text 22"/>
          <p:cNvSpPr/>
          <p:nvPr/>
        </p:nvSpPr>
        <p:spPr>
          <a:xfrm>
            <a:off x="600075" y="4289822"/>
            <a:ext cx="3176848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87" b="1" spc="1" kern="0" dirty="0">
                <a:solidFill>
                  <a:srgbClr val="FFFFFF"/>
                </a:solidFill>
              </a:rPr>
              <a:t>The barrier between</a:t>
            </a:r>
            <a:pPr algn="l" indent="0" marL="0">
              <a:lnSpc>
                <a:spcPts val="1600"/>
              </a:lnSpc>
              <a:buNone/>
            </a:pPr>
            <a:r>
              <a:rPr lang="en-US" sz="987" b="1" spc="1" kern="0" dirty="0">
                <a:solidFill>
                  <a:srgbClr val="FFFFFF"/>
                </a:solidFill>
              </a:rPr>
              <a:t>
</a:t>
            </a:r>
            <a:pPr algn="l" indent="0" marL="0">
              <a:lnSpc>
                <a:spcPts val="1600"/>
              </a:lnSpc>
              <a:buNone/>
            </a:pPr>
            <a:r>
              <a:rPr lang="en-US" sz="987" b="1" spc="1" kern="0" dirty="0">
                <a:solidFill>
                  <a:srgbClr val="FFFFFF"/>
                </a:solidFill>
              </a:rPr>
              <a:t>imagination and creation dissolves</a:t>
            </a:r>
            <a:endParaRPr lang="en-US" sz="987" dirty="0"/>
          </a:p>
        </p:txBody>
      </p:sp>
      <p:sp>
        <p:nvSpPr>
          <p:cNvPr id="28" name="Text 23"/>
          <p:cNvSpPr/>
          <p:nvPr/>
        </p:nvSpPr>
        <p:spPr>
          <a:xfrm rot="-720000">
            <a:off x="8572500" y="4572000"/>
            <a:ext cx="3429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03</a:t>
            </a:r>
            <a:endParaRPr lang="en-US" sz="1193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 rot="120000">
            <a:off x="761981" y="571500"/>
            <a:ext cx="2286000" cy="1257300"/>
          </a:xfrm>
          <a:prstGeom prst="rect">
            <a:avLst/>
          </a:prstGeom>
          <a:solidFill>
            <a:srgbClr val="000000">
              <a:alpha val="0"/>
            </a:srgbClr>
          </a:solidFill>
          <a:ln w="9144">
            <a:solidFill>
              <a:srgbClr val="00FFFF">
                <a:alpha val="30000"/>
              </a:srgbClr>
            </a:solidFill>
            <a:prstDash val="solid"/>
          </a:ln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000">
            <a:off x="761981" y="571500"/>
            <a:ext cx="2286000" cy="12573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 rot="-180000">
            <a:off x="761981" y="1943100"/>
            <a:ext cx="2286000" cy="1257300"/>
          </a:xfrm>
          <a:prstGeom prst="rect">
            <a:avLst/>
          </a:prstGeom>
          <a:solidFill>
            <a:srgbClr val="000000">
              <a:alpha val="0"/>
            </a:srgbClr>
          </a:solidFill>
          <a:ln w="9144">
            <a:solidFill>
              <a:srgbClr val="00FFFF">
                <a:alpha val="30000"/>
              </a:srgbClr>
            </a:solidFill>
            <a:prstDash val="solid"/>
          </a:ln>
        </p:spPr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80000">
            <a:off x="761981" y="1943100"/>
            <a:ext cx="2286000" cy="1257300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 rot="60000">
            <a:off x="761981" y="3314700"/>
            <a:ext cx="2286000" cy="1257300"/>
          </a:xfrm>
          <a:prstGeom prst="rect">
            <a:avLst/>
          </a:prstGeom>
          <a:solidFill>
            <a:srgbClr val="000000">
              <a:alpha val="0"/>
            </a:srgbClr>
          </a:solidFill>
          <a:ln w="9144">
            <a:solidFill>
              <a:srgbClr val="00FFFF">
                <a:alpha val="30000"/>
              </a:srgbClr>
            </a:solidFill>
            <a:prstDash val="solid"/>
          </a:ln>
        </p:spPr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761981" y="3314700"/>
            <a:ext cx="2286000" cy="1257300"/>
          </a:xfrm>
          <a:prstGeom prst="rect">
            <a:avLst/>
          </a:prstGeom>
        </p:spPr>
      </p:pic>
      <p:sp>
        <p:nvSpPr>
          <p:cNvPr id="9" name="Shape 3"/>
          <p:cNvSpPr/>
          <p:nvPr/>
        </p:nvSpPr>
        <p:spPr>
          <a:xfrm>
            <a:off x="2970353" y="1448943"/>
            <a:ext cx="813413" cy="271463"/>
          </a:xfrm>
          <a:prstGeom prst="rect">
            <a:avLst/>
          </a:prstGeom>
          <a:solidFill>
            <a:srgbClr val="00FFFF">
              <a:alpha val="10000"/>
            </a:srgbClr>
          </a:solidFill>
          <a:ln w="9144">
            <a:solidFill>
              <a:srgbClr val="00FFFF">
                <a:alpha val="30000"/>
              </a:srgbClr>
            </a:solidFill>
            <a:prstDash val="solid"/>
          </a:ln>
        </p:spPr>
      </p:sp>
      <p:sp>
        <p:nvSpPr>
          <p:cNvPr id="10" name="Text 4"/>
          <p:cNvSpPr/>
          <p:nvPr/>
        </p:nvSpPr>
        <p:spPr>
          <a:xfrm>
            <a:off x="3062953" y="1518595"/>
            <a:ext cx="642657" cy="1160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621" dirty="0">
                <a:solidFill>
                  <a:srgbClr val="FFFFFF"/>
                </a:solidFill>
              </a:rPr>
              <a:t>24/7 AVAILABLE</a:t>
            </a:r>
            <a:endParaRPr lang="en-US" sz="621" dirty="0"/>
          </a:p>
        </p:txBody>
      </p:sp>
      <p:sp>
        <p:nvSpPr>
          <p:cNvPr id="11" name="Shape 5"/>
          <p:cNvSpPr/>
          <p:nvPr/>
        </p:nvSpPr>
        <p:spPr>
          <a:xfrm>
            <a:off x="2880398" y="2606802"/>
            <a:ext cx="1023763" cy="271463"/>
          </a:xfrm>
          <a:prstGeom prst="rect">
            <a:avLst/>
          </a:prstGeom>
          <a:solidFill>
            <a:srgbClr val="00FFFF">
              <a:alpha val="10000"/>
            </a:srgbClr>
          </a:solidFill>
          <a:ln w="9144">
            <a:solidFill>
              <a:srgbClr val="00FFFF">
                <a:alpha val="30000"/>
              </a:srgbClr>
            </a:solidFill>
            <a:prstDash val="solid"/>
          </a:ln>
        </p:spPr>
      </p:sp>
      <p:sp>
        <p:nvSpPr>
          <p:cNvPr id="12" name="Text 6"/>
          <p:cNvSpPr/>
          <p:nvPr/>
        </p:nvSpPr>
        <p:spPr>
          <a:xfrm>
            <a:off x="2972998" y="2676454"/>
            <a:ext cx="853007" cy="1160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621" dirty="0">
                <a:solidFill>
                  <a:srgbClr val="F9A8D4">
                    <a:alpha val="70000"/>
                  </a:srgbClr>
                </a:solidFill>
              </a:rPr>
              <a:t>ADAPTIVE LEARNING</a:t>
            </a:r>
            <a:endParaRPr lang="en-US" sz="621" dirty="0"/>
          </a:p>
        </p:txBody>
      </p:sp>
      <p:sp>
        <p:nvSpPr>
          <p:cNvPr id="13" name="Shape 7"/>
          <p:cNvSpPr/>
          <p:nvPr/>
        </p:nvSpPr>
        <p:spPr>
          <a:xfrm>
            <a:off x="1380566" y="4604197"/>
            <a:ext cx="972166" cy="271463"/>
          </a:xfrm>
          <a:prstGeom prst="rect">
            <a:avLst/>
          </a:prstGeom>
          <a:solidFill>
            <a:srgbClr val="00FFFF">
              <a:alpha val="10000"/>
            </a:srgbClr>
          </a:solidFill>
          <a:ln w="9144">
            <a:solidFill>
              <a:srgbClr val="00FFFF">
                <a:alpha val="30000"/>
              </a:srgbClr>
            </a:solidFill>
            <a:prstDash val="solid"/>
          </a:ln>
        </p:spPr>
      </p:sp>
      <p:sp>
        <p:nvSpPr>
          <p:cNvPr id="14" name="Text 8"/>
          <p:cNvSpPr/>
          <p:nvPr/>
        </p:nvSpPr>
        <p:spPr>
          <a:xfrm>
            <a:off x="1473166" y="4688136"/>
            <a:ext cx="801410" cy="1160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621" dirty="0">
                <a:solidFill>
                  <a:srgbClr val="FFFFFF"/>
                </a:solidFill>
              </a:rPr>
              <a:t>INSTANT FEEDBACK</a:t>
            </a:r>
            <a:endParaRPr lang="en-US" sz="621" dirty="0"/>
          </a:p>
        </p:txBody>
      </p:sp>
      <p:sp>
        <p:nvSpPr>
          <p:cNvPr id="15" name="Text 9"/>
          <p:cNvSpPr/>
          <p:nvPr/>
        </p:nvSpPr>
        <p:spPr>
          <a:xfrm>
            <a:off x="4038591" y="571500"/>
            <a:ext cx="464818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8" b="1" spc="1" kern="0" dirty="0">
                <a:solidFill>
                  <a:srgbClr val="000000"/>
                </a:solidFill>
              </a:rPr>
              <a:t>AI AS THE ULTIMATE</a:t>
            </a:r>
            <a:endParaRPr lang="en-US" sz="1808" dirty="0"/>
          </a:p>
        </p:txBody>
      </p:sp>
      <p:sp>
        <p:nvSpPr>
          <p:cNvPr id="16" name="Text 10"/>
          <p:cNvSpPr/>
          <p:nvPr/>
        </p:nvSpPr>
        <p:spPr>
          <a:xfrm>
            <a:off x="4038591" y="971550"/>
            <a:ext cx="464818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8" b="1" spc="1" kern="0" dirty="0">
                <a:solidFill>
                  <a:srgbClr val="000000"/>
                </a:solidFill>
              </a:rPr>
              <a:t>PERSONALIZED TUTOR</a:t>
            </a:r>
            <a:endParaRPr lang="en-US" sz="1808" dirty="0"/>
          </a:p>
        </p:txBody>
      </p:sp>
      <p:sp>
        <p:nvSpPr>
          <p:cNvPr id="17" name="Text 11"/>
          <p:cNvSpPr/>
          <p:nvPr/>
        </p:nvSpPr>
        <p:spPr>
          <a:xfrm>
            <a:off x="4038591" y="1685925"/>
            <a:ext cx="4648181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472B6"/>
                </a:solidFill>
              </a:rPr>
              <a:t>LEARNING REIMAGINED</a:t>
            </a:r>
            <a:endParaRPr lang="en-US" sz="1193" dirty="0"/>
          </a:p>
        </p:txBody>
      </p:sp>
      <p:sp>
        <p:nvSpPr>
          <p:cNvPr id="18" name="Text 12"/>
          <p:cNvSpPr/>
          <p:nvPr/>
        </p:nvSpPr>
        <p:spPr>
          <a:xfrm>
            <a:off x="4038591" y="2057400"/>
            <a:ext cx="4648181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84" b="1" dirty="0">
                <a:solidFill>
                  <a:srgbClr val="FFFFFF">
                    <a:alpha val="90000"/>
                  </a:srgbClr>
                </a:solidFill>
              </a:rPr>
              <a:t>Personalized Learning Paths: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90000"/>
                  </a:srgbClr>
                </a:solidFill>
              </a:rPr>
              <a:t> AI analyzes each student's strengths, weaknesses, and 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90000"/>
                  </a:srgbClr>
                </a:solidFill>
              </a:rPr>
              <a:t>learning style—tailoring content to their unique needs.</a:t>
            </a:r>
            <a:endParaRPr lang="en-US" sz="784" dirty="0"/>
          </a:p>
        </p:txBody>
      </p:sp>
      <p:sp>
        <p:nvSpPr>
          <p:cNvPr id="19" name="Text 13"/>
          <p:cNvSpPr/>
          <p:nvPr/>
        </p:nvSpPr>
        <p:spPr>
          <a:xfrm>
            <a:off x="4038591" y="2571750"/>
            <a:ext cx="4648181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84" b="1" dirty="0">
                <a:solidFill>
                  <a:srgbClr val="F9A8D4">
                    <a:alpha val="90000"/>
                  </a:srgbClr>
                </a:solidFill>
              </a:rPr>
              <a:t>Instant Feedback: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90000"/>
                  </a:srgbClr>
                </a:solidFill>
              </a:rPr>
              <a:t> No more waiting days for graded assignments. AI provides 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90000"/>
                  </a:srgbClr>
                </a:solidFill>
              </a:rPr>
              <a:t>immediate, constructive feedback that accelerates learning.</a:t>
            </a:r>
            <a:endParaRPr lang="en-US" sz="784" dirty="0"/>
          </a:p>
        </p:txBody>
      </p:sp>
      <p:sp>
        <p:nvSpPr>
          <p:cNvPr id="20" name="Text 14"/>
          <p:cNvSpPr/>
          <p:nvPr/>
        </p:nvSpPr>
        <p:spPr>
          <a:xfrm>
            <a:off x="4038591" y="3086100"/>
            <a:ext cx="4648181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84" b="1" dirty="0">
                <a:solidFill>
                  <a:srgbClr val="FFFFFF">
                    <a:alpha val="90000"/>
                  </a:srgbClr>
                </a:solidFill>
              </a:rPr>
              <a:t>Adaptive Teaching Styles: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90000"/>
                  </a:srgbClr>
                </a:solidFill>
              </a:rPr>
              <a:t> AI adjusts explanations, examples, and difficulty levels in real-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90000"/>
                  </a:srgbClr>
                </a:solidFill>
              </a:rPr>
              <a:t>time based on student comprehension.</a:t>
            </a:r>
            <a:endParaRPr lang="en-US" sz="784" dirty="0"/>
          </a:p>
        </p:txBody>
      </p:sp>
      <p:sp>
        <p:nvSpPr>
          <p:cNvPr id="21" name="Text 15"/>
          <p:cNvSpPr/>
          <p:nvPr/>
        </p:nvSpPr>
        <p:spPr>
          <a:xfrm>
            <a:off x="4038591" y="3600450"/>
            <a:ext cx="4648181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84" b="1" dirty="0">
                <a:solidFill>
                  <a:srgbClr val="F9A8D4">
                    <a:alpha val="90000"/>
                  </a:srgbClr>
                </a:solidFill>
              </a:rPr>
              <a:t>24/7 Availability: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90000"/>
                  </a:srgbClr>
                </a:solidFill>
              </a:rPr>
              <a:t> Learning doesn't stop at 3pm. AI tutors are always available, creating </a:t>
            </a:r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>
                    <a:alpha val="90000"/>
                  </a:srgbClr>
                </a:solidFill>
              </a:rPr>
              <a:t>equity for students without access to expensive private tutoring.</a:t>
            </a:r>
            <a:endParaRPr lang="en-US" sz="784" dirty="0"/>
          </a:p>
        </p:txBody>
      </p:sp>
      <p:sp>
        <p:nvSpPr>
          <p:cNvPr id="22" name="Text 16"/>
          <p:cNvSpPr/>
          <p:nvPr/>
        </p:nvSpPr>
        <p:spPr>
          <a:xfrm>
            <a:off x="4181466" y="4143375"/>
            <a:ext cx="2688534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42" i="1" dirty="0">
                <a:solidFill>
                  <a:srgbClr val="FFFFFF"/>
                </a:solidFill>
              </a:rPr>
              <a:t>"Every student deserves a tutor who never tires,</a:t>
            </a:r>
            <a:pPr algn="l" indent="0" marL="0">
              <a:lnSpc>
                <a:spcPts val="1600"/>
              </a:lnSpc>
              <a:buNone/>
            </a:pPr>
            <a:r>
              <a:rPr lang="en-US" sz="942" i="1" dirty="0">
                <a:solidFill>
                  <a:srgbClr val="FFFFFF"/>
                </a:solidFill>
              </a:rPr>
              <a:t>
</a:t>
            </a:r>
            <a:pPr algn="l" indent="0" marL="0">
              <a:lnSpc>
                <a:spcPts val="1600"/>
              </a:lnSpc>
              <a:buNone/>
            </a:pPr>
            <a:r>
              <a:rPr lang="en-US" sz="942" i="1" dirty="0">
                <a:solidFill>
                  <a:srgbClr val="FFFFFF"/>
                </a:solidFill>
              </a:rPr>
              <a:t> never judges, and always adapts."</a:t>
            </a:r>
            <a:endParaRPr lang="en-US" sz="942" dirty="0"/>
          </a:p>
        </p:txBody>
      </p:sp>
      <p:sp>
        <p:nvSpPr>
          <p:cNvPr id="23" name="Text 17"/>
          <p:cNvSpPr/>
          <p:nvPr/>
        </p:nvSpPr>
        <p:spPr>
          <a:xfrm rot="-720000">
            <a:off x="8572500" y="4572000"/>
            <a:ext cx="3429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04</a:t>
            </a:r>
            <a:endParaRPr lang="en-US" sz="1193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3863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428625"/>
            <a:ext cx="80010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436" b="1" spc="2" kern="0" dirty="0">
                <a:solidFill>
                  <a:srgbClr val="000000"/>
                </a:solidFill>
              </a:rPr>
              <a:t>AI UNLEASHES CREATIVITY</a:t>
            </a:r>
            <a:endParaRPr lang="en-US" sz="2436" dirty="0"/>
          </a:p>
        </p:txBody>
      </p:sp>
      <p:sp>
        <p:nvSpPr>
          <p:cNvPr id="4" name="Text 1"/>
          <p:cNvSpPr/>
          <p:nvPr/>
        </p:nvSpPr>
        <p:spPr>
          <a:xfrm>
            <a:off x="571500" y="885825"/>
            <a:ext cx="800100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472B6"/>
                </a:solidFill>
              </a:rPr>
              <a:t>DEMOCRATIZING CREATIVE EXPRESSION</a:t>
            </a:r>
            <a:endParaRPr lang="en-US" sz="1193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343025"/>
            <a:ext cx="2552691" cy="1371600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641" y="1343025"/>
            <a:ext cx="2552691" cy="1371600"/>
          </a:xfrm>
          <a:prstGeom prst="rect">
            <a:avLst/>
          </a:prstGeom>
        </p:spPr>
      </p:pic>
      <p:pic>
        <p:nvPicPr>
          <p:cNvPr id="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781" y="1343025"/>
            <a:ext cx="2552691" cy="1371600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714375" y="2943225"/>
            <a:ext cx="7858125" cy="4179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/>
                </a:solidFill>
              </a:rPr>
              <a:t>Visual Arts: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/>
                </a:solidFill>
              </a:rPr>
              <a:t> Students create stunning artwork without years of technical training—AI tools like Midjourney and DALL-E transform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/>
                </a:solidFill>
              </a:rPr>
              <a:t>imagination into visual reality</a:t>
            </a:r>
            <a:endParaRPr lang="en-US" sz="885" dirty="0"/>
          </a:p>
        </p:txBody>
      </p:sp>
      <p:sp>
        <p:nvSpPr>
          <p:cNvPr id="9" name="Text 3"/>
          <p:cNvSpPr/>
          <p:nvPr/>
        </p:nvSpPr>
        <p:spPr>
          <a:xfrm>
            <a:off x="714375" y="3475434"/>
            <a:ext cx="7858125" cy="4179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472B6"/>
                </a:solidFill>
              </a:rPr>
              <a:t>Music &amp; Audio: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/>
                </a:solidFill>
              </a:rPr>
              <a:t> Compose original soundtracks, generate voice narration, and produce professional-quality audio without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/>
                </a:solidFill>
              </a:rPr>
              <a:t>expensive equipment or formal training</a:t>
            </a:r>
            <a:endParaRPr lang="en-US" sz="885" dirty="0"/>
          </a:p>
        </p:txBody>
      </p:sp>
      <p:sp>
        <p:nvSpPr>
          <p:cNvPr id="10" name="Text 4"/>
          <p:cNvSpPr/>
          <p:nvPr/>
        </p:nvSpPr>
        <p:spPr>
          <a:xfrm>
            <a:off x="714375" y="4007644"/>
            <a:ext cx="7858125" cy="4179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/>
                </a:solidFill>
              </a:rPr>
              <a:t>Writing &amp; Storytelling: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/>
                </a:solidFill>
              </a:rPr>
              <a:t> AI assists with brainstorming, outlining, and refining narratives—amplifying student voice rather than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/>
                </a:solidFill>
              </a:rPr>
              <a:t>replacing it</a:t>
            </a:r>
            <a:endParaRPr lang="en-US" sz="885" dirty="0"/>
          </a:p>
        </p:txBody>
      </p:sp>
      <p:sp>
        <p:nvSpPr>
          <p:cNvPr id="11" name="Text 5"/>
          <p:cNvSpPr/>
          <p:nvPr/>
        </p:nvSpPr>
        <p:spPr>
          <a:xfrm>
            <a:off x="714375" y="4539853"/>
            <a:ext cx="7858125" cy="4179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472B6"/>
                </a:solidFill>
              </a:rPr>
              <a:t>Design &amp; Prototyping: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/>
                </a:solidFill>
              </a:rPr>
              <a:t> Create website mockups, product designs, and interactive prototypes—bringing entrepreneurial ideas to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/>
                </a:solidFill>
              </a:rPr>
              <a:t>life</a:t>
            </a:r>
            <a:endParaRPr lang="en-US" sz="885" dirty="0"/>
          </a:p>
        </p:txBody>
      </p:sp>
      <p:sp>
        <p:nvSpPr>
          <p:cNvPr id="12" name="Text 6"/>
          <p:cNvSpPr/>
          <p:nvPr/>
        </p:nvSpPr>
        <p:spPr>
          <a:xfrm>
            <a:off x="8572500" y="4814888"/>
            <a:ext cx="3429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05</a:t>
            </a:r>
            <a:endParaRPr lang="en-US" sz="1193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9417" y="1848445"/>
            <a:ext cx="2071129" cy="124479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 indent="0" marL="0">
              <a:lnSpc>
                <a:spcPts val="7200"/>
              </a:lnSpc>
              <a:buNone/>
            </a:pPr>
            <a:r>
              <a:rPr lang="en-US" sz="6633" b="1" dirty="0">
                <a:solidFill>
                  <a:srgbClr val="FFFFFF"/>
                </a:solidFill>
              </a:rPr>
              <a:t>LIVE</a:t>
            </a:r>
            <a:endParaRPr lang="en-US" sz="6633" dirty="0"/>
          </a:p>
        </p:txBody>
      </p:sp>
      <p:sp>
        <p:nvSpPr>
          <p:cNvPr id="4" name="Text 1"/>
          <p:cNvSpPr/>
          <p:nvPr/>
        </p:nvSpPr>
        <p:spPr>
          <a:xfrm>
            <a:off x="869417" y="2700338"/>
            <a:ext cx="2071129" cy="4286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 indent="0" marL="0">
              <a:lnSpc>
                <a:spcPts val="3400"/>
              </a:lnSpc>
              <a:buNone/>
            </a:pPr>
            <a:r>
              <a:rPr lang="en-US" sz="3077" b="1" dirty="0">
                <a:solidFill>
                  <a:srgbClr val="F472B6">
                    <a:alpha val="30000"/>
                  </a:srgbClr>
                </a:solidFill>
              </a:rPr>
              <a:t>DEMO</a:t>
            </a:r>
            <a:endParaRPr lang="en-US" sz="3077" dirty="0"/>
          </a:p>
        </p:txBody>
      </p:sp>
      <p:sp>
        <p:nvSpPr>
          <p:cNvPr id="5" name="Text 2"/>
          <p:cNvSpPr/>
          <p:nvPr/>
        </p:nvSpPr>
        <p:spPr>
          <a:xfrm>
            <a:off x="4020570" y="494705"/>
            <a:ext cx="4684221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436" b="1" spc="2" kern="0" dirty="0">
                <a:solidFill>
                  <a:srgbClr val="000000"/>
                </a:solidFill>
              </a:rPr>
              <a:t>LIVE DEMONSTRATION</a:t>
            </a:r>
            <a:endParaRPr lang="en-US" sz="2436" dirty="0"/>
          </a:p>
        </p:txBody>
      </p:sp>
      <p:sp>
        <p:nvSpPr>
          <p:cNvPr id="6" name="Text 3"/>
          <p:cNvSpPr/>
          <p:nvPr/>
        </p:nvSpPr>
        <p:spPr>
          <a:xfrm>
            <a:off x="4152891" y="1266230"/>
            <a:ext cx="4533881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472B6"/>
                </a:solidFill>
              </a:rPr>
              <a:t>BUILDING AN AI ASSISTANT IN REAL-TIME</a:t>
            </a:r>
            <a:endParaRPr lang="en-US" sz="1193" dirty="0"/>
          </a:p>
        </p:txBody>
      </p:sp>
      <p:sp>
        <p:nvSpPr>
          <p:cNvPr id="7" name="Text 4"/>
          <p:cNvSpPr/>
          <p:nvPr/>
        </p:nvSpPr>
        <p:spPr>
          <a:xfrm>
            <a:off x="4152891" y="1666280"/>
            <a:ext cx="4533881" cy="6965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050" dirty="0">
                <a:solidFill>
                  <a:srgbClr val="FFFFFF">
                    <a:alpha val="90000"/>
                  </a:srgbClr>
                </a:solidFill>
              </a:rPr>
              <a:t>Watch as we create a functional </a:t>
            </a:r>
            <a:pPr algn="l" indent="0" marL="0">
              <a:lnSpc>
                <a:spcPts val="1800"/>
              </a:lnSpc>
              <a:buNone/>
            </a:pPr>
            <a:r>
              <a:rPr lang="en-US" sz="1050" dirty="0">
                <a:solidFill>
                  <a:srgbClr val="FFFFFF">
                    <a:alpha val="90000"/>
                  </a:srgbClr>
                </a:solidFill>
              </a:rPr>
              <a:t>"Career Discovery"</a:t>
            </a:r>
            <a:pPr algn="l" indent="0" marL="0">
              <a:lnSpc>
                <a:spcPts val="1800"/>
              </a:lnSpc>
              <a:buNone/>
            </a:pPr>
            <a:r>
              <a:rPr lang="en-US" sz="1050" dirty="0">
                <a:solidFill>
                  <a:srgbClr val="FFFFFF">
                    <a:alpha val="90000"/>
                  </a:srgbClr>
                </a:solidFill>
              </a:rPr>
              <a:t> AI assistant using </a:t>
            </a:r>
            <a:pPr algn="l" indent="0" marL="0">
              <a:lnSpc>
                <a:spcPts val="1800"/>
              </a:lnSpc>
              <a:buNone/>
            </a:pPr>
            <a:r>
              <a:rPr lang="en-US" sz="1050" dirty="0">
                <a:solidFill>
                  <a:srgbClr val="FFFFFF">
                    <a:alpha val="90000"/>
                  </a:srgbClr>
                </a:solidFill>
              </a:rPr>
              <a:t>Hume AI's empathic voice technology—demonstrating how accessible </a:t>
            </a:r>
            <a:pPr algn="l" indent="0" marL="0">
              <a:lnSpc>
                <a:spcPts val="1800"/>
              </a:lnSpc>
              <a:buNone/>
            </a:pPr>
            <a:r>
              <a:rPr lang="en-US" sz="1050" dirty="0">
                <a:solidFill>
                  <a:srgbClr val="FFFFFF">
                    <a:alpha val="90000"/>
                  </a:srgbClr>
                </a:solidFill>
              </a:rPr>
              <a:t>AI development has become.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4310053" y="2534245"/>
            <a:ext cx="4376719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/>
                </a:solidFill>
              </a:rPr>
              <a:t>DEMONSTRATION GOAL</a:t>
            </a:r>
            <a:endParaRPr lang="en-US" sz="885" dirty="0"/>
          </a:p>
        </p:txBody>
      </p:sp>
      <p:sp>
        <p:nvSpPr>
          <p:cNvPr id="9" name="Text 6"/>
          <p:cNvSpPr/>
          <p:nvPr/>
        </p:nvSpPr>
        <p:spPr>
          <a:xfrm>
            <a:off x="4310053" y="2734270"/>
            <a:ext cx="4376719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Create a conversational AI that helps students explore career pathways based on their interests and passions</a:t>
            </a:r>
            <a:endParaRPr lang="en-US" sz="727" dirty="0"/>
          </a:p>
        </p:txBody>
      </p:sp>
      <p:sp>
        <p:nvSpPr>
          <p:cNvPr id="10" name="Text 7"/>
          <p:cNvSpPr/>
          <p:nvPr/>
        </p:nvSpPr>
        <p:spPr>
          <a:xfrm>
            <a:off x="4310053" y="3134320"/>
            <a:ext cx="4376719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/>
                </a:solidFill>
              </a:rPr>
              <a:t>TECHNOLOGY SHOWCASE</a:t>
            </a:r>
            <a:endParaRPr lang="en-US" sz="885" dirty="0"/>
          </a:p>
        </p:txBody>
      </p:sp>
      <p:sp>
        <p:nvSpPr>
          <p:cNvPr id="11" name="Text 8"/>
          <p:cNvSpPr/>
          <p:nvPr/>
        </p:nvSpPr>
        <p:spPr>
          <a:xfrm>
            <a:off x="4310053" y="3334345"/>
            <a:ext cx="4376719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Hume AI's empathic voice interface—AI that recognizes and responds to emotional cues in conversation</a:t>
            </a:r>
            <a:endParaRPr lang="en-US" sz="727" dirty="0"/>
          </a:p>
        </p:txBody>
      </p:sp>
      <p:sp>
        <p:nvSpPr>
          <p:cNvPr id="12" name="Text 9"/>
          <p:cNvSpPr/>
          <p:nvPr/>
        </p:nvSpPr>
        <p:spPr>
          <a:xfrm>
            <a:off x="4310053" y="3734395"/>
            <a:ext cx="4376719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/>
                </a:solidFill>
              </a:rPr>
              <a:t>TIME TO BUILD</a:t>
            </a:r>
            <a:endParaRPr lang="en-US" sz="885" dirty="0"/>
          </a:p>
        </p:txBody>
      </p:sp>
      <p:sp>
        <p:nvSpPr>
          <p:cNvPr id="13" name="Text 10"/>
          <p:cNvSpPr/>
          <p:nvPr/>
        </p:nvSpPr>
        <p:spPr>
          <a:xfrm>
            <a:off x="4310053" y="3934420"/>
            <a:ext cx="4376719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Less than 5 minutes from concept to functional prototype—no coding required</a:t>
            </a:r>
            <a:endParaRPr lang="en-US" sz="727" dirty="0"/>
          </a:p>
        </p:txBody>
      </p:sp>
      <p:sp>
        <p:nvSpPr>
          <p:cNvPr id="14" name="Text 11"/>
          <p:cNvSpPr/>
          <p:nvPr/>
        </p:nvSpPr>
        <p:spPr>
          <a:xfrm>
            <a:off x="4152891" y="4248745"/>
            <a:ext cx="4533881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87" b="1" i="1" spc="1" kern="0" dirty="0">
                <a:solidFill>
                  <a:srgbClr val="F9A8D4"/>
                </a:solidFill>
              </a:rPr>
              <a:t>"Students can now create sophisticated AI applications as easily as they create presentations"</a:t>
            </a:r>
            <a:endParaRPr lang="en-US" sz="987" dirty="0"/>
          </a:p>
        </p:txBody>
      </p:sp>
      <p:sp>
        <p:nvSpPr>
          <p:cNvPr id="15" name="Text 12"/>
          <p:cNvSpPr/>
          <p:nvPr/>
        </p:nvSpPr>
        <p:spPr>
          <a:xfrm rot="720000">
            <a:off x="8572500" y="4572000"/>
            <a:ext cx="3429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06</a:t>
            </a:r>
            <a:endParaRPr lang="en-US" sz="1193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2863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2183" y="342900"/>
            <a:ext cx="4678215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8" b="1" spc="1" kern="0" dirty="0">
                <a:solidFill>
                  <a:srgbClr val="000000"/>
                </a:solidFill>
              </a:rPr>
              <a:t>FIVE STEP BUILD PROCESS</a:t>
            </a:r>
            <a:endParaRPr lang="en-US" sz="1808" dirty="0"/>
          </a:p>
        </p:txBody>
      </p:sp>
      <p:sp>
        <p:nvSpPr>
          <p:cNvPr id="4" name="Text 1"/>
          <p:cNvSpPr/>
          <p:nvPr/>
        </p:nvSpPr>
        <p:spPr>
          <a:xfrm>
            <a:off x="592931" y="1057275"/>
            <a:ext cx="45124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/>
                </a:solidFill>
              </a:rPr>
              <a:t>STEP 1: DEFINE AI'S ROLE</a:t>
            </a:r>
            <a:endParaRPr lang="en-US" sz="885" dirty="0"/>
          </a:p>
        </p:txBody>
      </p:sp>
      <p:sp>
        <p:nvSpPr>
          <p:cNvPr id="5" name="Text 2"/>
          <p:cNvSpPr/>
          <p:nvPr/>
        </p:nvSpPr>
        <p:spPr>
          <a:xfrm>
            <a:off x="592931" y="1285875"/>
            <a:ext cx="451245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Simple prompt: "You are a career counselor helping high school students explore careers based on their interests"</a:t>
            </a:r>
            <a:endParaRPr lang="en-US" sz="727" dirty="0"/>
          </a:p>
        </p:txBody>
      </p:sp>
      <p:sp>
        <p:nvSpPr>
          <p:cNvPr id="6" name="Text 3"/>
          <p:cNvSpPr/>
          <p:nvPr/>
        </p:nvSpPr>
        <p:spPr>
          <a:xfrm>
            <a:off x="592931" y="1685925"/>
            <a:ext cx="45124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9A8D4"/>
                </a:solidFill>
              </a:rPr>
              <a:t>STEP 2: CONFIGURE EMPATHIC VOICE</a:t>
            </a:r>
            <a:endParaRPr lang="en-US" sz="885" dirty="0"/>
          </a:p>
        </p:txBody>
      </p:sp>
      <p:sp>
        <p:nvSpPr>
          <p:cNvPr id="7" name="Text 4"/>
          <p:cNvSpPr/>
          <p:nvPr/>
        </p:nvSpPr>
        <p:spPr>
          <a:xfrm>
            <a:off x="592931" y="1914525"/>
            <a:ext cx="451245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Select warm, encouraging tone settings—AI will recognize emotional cues and respond with appropriate empathy</a:t>
            </a:r>
            <a:endParaRPr lang="en-US" sz="727" dirty="0"/>
          </a:p>
        </p:txBody>
      </p:sp>
      <p:sp>
        <p:nvSpPr>
          <p:cNvPr id="8" name="Text 5"/>
          <p:cNvSpPr/>
          <p:nvPr/>
        </p:nvSpPr>
        <p:spPr>
          <a:xfrm>
            <a:off x="592931" y="2314575"/>
            <a:ext cx="45124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/>
                </a:solidFill>
              </a:rPr>
              <a:t>STEP 3: DEPLOY THE AGENT</a:t>
            </a:r>
            <a:endParaRPr lang="en-US" sz="885" dirty="0"/>
          </a:p>
        </p:txBody>
      </p:sp>
      <p:sp>
        <p:nvSpPr>
          <p:cNvPr id="9" name="Text 6"/>
          <p:cNvSpPr/>
          <p:nvPr/>
        </p:nvSpPr>
        <p:spPr>
          <a:xfrm>
            <a:off x="592931" y="2543175"/>
            <a:ext cx="451245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Click "Launch"—the AI agent is live and ready to interact in under 60 seconds</a:t>
            </a:r>
            <a:endParaRPr lang="en-US" sz="727" dirty="0"/>
          </a:p>
        </p:txBody>
      </p:sp>
      <p:sp>
        <p:nvSpPr>
          <p:cNvPr id="10" name="Text 7"/>
          <p:cNvSpPr/>
          <p:nvPr/>
        </p:nvSpPr>
        <p:spPr>
          <a:xfrm>
            <a:off x="592931" y="2800350"/>
            <a:ext cx="45124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9A8D4"/>
                </a:solidFill>
              </a:rPr>
              <a:t>STEP 4: LIVE CONVERSATION</a:t>
            </a:r>
            <a:endParaRPr lang="en-US" sz="885" dirty="0"/>
          </a:p>
        </p:txBody>
      </p:sp>
      <p:sp>
        <p:nvSpPr>
          <p:cNvPr id="11" name="Text 8"/>
          <p:cNvSpPr/>
          <p:nvPr/>
        </p:nvSpPr>
        <p:spPr>
          <a:xfrm>
            <a:off x="592931" y="3028950"/>
            <a:ext cx="451245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Ask: "I love video games and art—what careers might fit me?" and watch the AI respond in real-time</a:t>
            </a:r>
            <a:endParaRPr lang="en-US" sz="727" dirty="0"/>
          </a:p>
        </p:txBody>
      </p:sp>
      <p:sp>
        <p:nvSpPr>
          <p:cNvPr id="12" name="Text 9"/>
          <p:cNvSpPr/>
          <p:nvPr/>
        </p:nvSpPr>
        <p:spPr>
          <a:xfrm>
            <a:off x="592931" y="3429000"/>
            <a:ext cx="4512450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/>
                </a:solidFill>
              </a:rPr>
              <a:t>STEP 5: EMPATHETIC RESPONSE</a:t>
            </a:r>
            <a:endParaRPr lang="en-US" sz="885" dirty="0"/>
          </a:p>
        </p:txBody>
      </p:sp>
      <p:sp>
        <p:nvSpPr>
          <p:cNvPr id="13" name="Text 10"/>
          <p:cNvSpPr/>
          <p:nvPr/>
        </p:nvSpPr>
        <p:spPr>
          <a:xfrm>
            <a:off x="592931" y="3657600"/>
            <a:ext cx="451245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AI suggests: game design, UI/UX design, concept art, animation—with personalized explanations and encouragement</a:t>
            </a:r>
            <a:endParaRPr lang="en-US" sz="727" dirty="0"/>
          </a:p>
        </p:txBody>
      </p:sp>
      <p:sp>
        <p:nvSpPr>
          <p:cNvPr id="14" name="Shape 11"/>
          <p:cNvSpPr/>
          <p:nvPr/>
        </p:nvSpPr>
        <p:spPr>
          <a:xfrm>
            <a:off x="457200" y="4114800"/>
            <a:ext cx="4648181" cy="828675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</p:sp>
      <p:sp>
        <p:nvSpPr>
          <p:cNvPr id="15" name="Shape 12"/>
          <p:cNvSpPr/>
          <p:nvPr/>
        </p:nvSpPr>
        <p:spPr>
          <a:xfrm>
            <a:off x="457200" y="4114800"/>
            <a:ext cx="28575" cy="828675"/>
          </a:xfrm>
          <a:prstGeom prst="rect">
            <a:avLst/>
          </a:prstGeom>
          <a:solidFill>
            <a:srgbClr val="F472B6"/>
          </a:solidFill>
          <a:ln/>
        </p:spPr>
      </p:sp>
      <p:sp>
        <p:nvSpPr>
          <p:cNvPr id="16" name="Text 13"/>
          <p:cNvSpPr/>
          <p:nvPr/>
        </p:nvSpPr>
        <p:spPr>
          <a:xfrm>
            <a:off x="571500" y="4229100"/>
            <a:ext cx="4419581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9A8D4"/>
                </a:solidFill>
              </a:rPr>
              <a:t>KEY TAKEAWAY: Students can create sophisticated AI applications as easily as presentations—opening new avenues for project-based learning</a:t>
            </a:r>
            <a:endParaRPr lang="en-US" sz="885" dirty="0"/>
          </a:p>
        </p:txBody>
      </p:sp>
      <p:sp>
        <p:nvSpPr>
          <p:cNvPr id="17" name="Text 14"/>
          <p:cNvSpPr/>
          <p:nvPr/>
        </p:nvSpPr>
        <p:spPr>
          <a:xfrm>
            <a:off x="6219288" y="1863995"/>
            <a:ext cx="2185653" cy="93404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 indent="0" marL="0">
              <a:lnSpc>
                <a:spcPts val="5400"/>
              </a:lnSpc>
              <a:buNone/>
            </a:pPr>
            <a:r>
              <a:rPr lang="en-US" sz="4974" b="1" dirty="0">
                <a:solidFill>
                  <a:srgbClr val="FFFFFF"/>
                </a:solidFill>
              </a:rPr>
              <a:t>BUILD</a:t>
            </a:r>
            <a:endParaRPr lang="en-US" sz="4974" dirty="0"/>
          </a:p>
        </p:txBody>
      </p:sp>
      <p:sp>
        <p:nvSpPr>
          <p:cNvPr id="18" name="Text 15"/>
          <p:cNvSpPr/>
          <p:nvPr/>
        </p:nvSpPr>
        <p:spPr>
          <a:xfrm>
            <a:off x="6146136" y="2728913"/>
            <a:ext cx="218565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436" b="1" dirty="0">
                <a:solidFill>
                  <a:srgbClr val="F472B6">
                    <a:alpha val="30000"/>
                  </a:srgbClr>
                </a:solidFill>
              </a:rPr>
              <a:t>IN 60 SEC</a:t>
            </a:r>
            <a:endParaRPr lang="en-US" sz="2436" dirty="0"/>
          </a:p>
        </p:txBody>
      </p:sp>
      <p:sp>
        <p:nvSpPr>
          <p:cNvPr id="19" name="Text 16"/>
          <p:cNvSpPr/>
          <p:nvPr/>
        </p:nvSpPr>
        <p:spPr>
          <a:xfrm rot="-720000">
            <a:off x="8572500" y="4714875"/>
            <a:ext cx="3429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07</a:t>
            </a:r>
            <a:endParaRPr lang="en-US" sz="1193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 rot="-60000">
            <a:off x="5562581" y="1114425"/>
            <a:ext cx="3352790" cy="914400"/>
          </a:xfrm>
          <a:prstGeom prst="rect">
            <a:avLst/>
          </a:prstGeom>
          <a:solidFill>
            <a:srgbClr val="000000">
              <a:alpha val="0"/>
            </a:srgbClr>
          </a:solidFill>
          <a:ln w="9144">
            <a:solidFill>
              <a:srgbClr val="00FFFF">
                <a:alpha val="30000"/>
              </a:srgbClr>
            </a:solidFill>
            <a:prstDash val="solid"/>
          </a:ln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5562581" y="1114425"/>
            <a:ext cx="3352791" cy="9144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 rot="120000">
            <a:off x="5562581" y="2114550"/>
            <a:ext cx="3352790" cy="914400"/>
          </a:xfrm>
          <a:prstGeom prst="rect">
            <a:avLst/>
          </a:prstGeom>
          <a:solidFill>
            <a:srgbClr val="000000">
              <a:alpha val="0"/>
            </a:srgbClr>
          </a:solidFill>
          <a:ln w="9144">
            <a:solidFill>
              <a:srgbClr val="00FFFF">
                <a:alpha val="30000"/>
              </a:srgbClr>
            </a:solidFill>
            <a:prstDash val="solid"/>
          </a:ln>
        </p:spPr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000">
            <a:off x="5562581" y="2114550"/>
            <a:ext cx="3352791" cy="914400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 rot="-60000">
            <a:off x="5562581" y="3114675"/>
            <a:ext cx="3352790" cy="914400"/>
          </a:xfrm>
          <a:prstGeom prst="rect">
            <a:avLst/>
          </a:prstGeom>
          <a:solidFill>
            <a:srgbClr val="000000">
              <a:alpha val="0"/>
            </a:srgbClr>
          </a:solidFill>
          <a:ln w="9144">
            <a:solidFill>
              <a:srgbClr val="00FFFF">
                <a:alpha val="30000"/>
              </a:srgbClr>
            </a:solidFill>
            <a:prstDash val="solid"/>
          </a:ln>
        </p:spPr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60000">
            <a:off x="5562581" y="3114675"/>
            <a:ext cx="3352791" cy="914400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457200" y="1164431"/>
            <a:ext cx="464818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8" b="1" spc="1" kern="0" dirty="0">
                <a:solidFill>
                  <a:srgbClr val="000000"/>
                </a:solidFill>
              </a:rPr>
              <a:t>THE SKILL SHIFT</a:t>
            </a:r>
            <a:endParaRPr lang="en-US" sz="1808" dirty="0"/>
          </a:p>
        </p:txBody>
      </p:sp>
      <p:sp>
        <p:nvSpPr>
          <p:cNvPr id="10" name="Text 4"/>
          <p:cNvSpPr/>
          <p:nvPr/>
        </p:nvSpPr>
        <p:spPr>
          <a:xfrm>
            <a:off x="457200" y="1564481"/>
            <a:ext cx="4648181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87" b="1" dirty="0">
                <a:solidFill>
                  <a:srgbClr val="F472B6"/>
                </a:solidFill>
              </a:rPr>
              <a:t>TOMORROW'S WORKFORCE REQUIRES NEW COMPETENCIES</a:t>
            </a:r>
            <a:endParaRPr lang="en-US" sz="987" dirty="0"/>
          </a:p>
        </p:txBody>
      </p:sp>
      <p:sp>
        <p:nvSpPr>
          <p:cNvPr id="11" name="Text 5"/>
          <p:cNvSpPr/>
          <p:nvPr/>
        </p:nvSpPr>
        <p:spPr>
          <a:xfrm>
            <a:off x="457200" y="2135981"/>
            <a:ext cx="2238366" cy="242888"/>
          </a:xfrm>
          <a:prstGeom prst="rect">
            <a:avLst/>
          </a:prstGeom>
          <a:noFill/>
          <a:ln/>
        </p:spPr>
        <p:txBody>
          <a:bodyPr wrap="none" lIns="0" tIns="0" rIns="0" bIns="34036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FFFFF"/>
                </a:solidFill>
              </a:rPr>
              <a:t>YESTERDAY'S SKILLS</a:t>
            </a:r>
            <a:endParaRPr lang="en-US" sz="885" dirty="0"/>
          </a:p>
        </p:txBody>
      </p:sp>
      <p:sp>
        <p:nvSpPr>
          <p:cNvPr id="12" name="Text 6"/>
          <p:cNvSpPr/>
          <p:nvPr/>
        </p:nvSpPr>
        <p:spPr>
          <a:xfrm>
            <a:off x="457200" y="2464594"/>
            <a:ext cx="2238366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/>
                </a:solidFill>
              </a:rPr>
              <a:t>• Memorization</a:t>
            </a:r>
            <a:endParaRPr lang="en-US" sz="727" dirty="0"/>
          </a:p>
        </p:txBody>
      </p:sp>
      <p:sp>
        <p:nvSpPr>
          <p:cNvPr id="13" name="Text 7"/>
          <p:cNvSpPr/>
          <p:nvPr/>
        </p:nvSpPr>
        <p:spPr>
          <a:xfrm>
            <a:off x="457200" y="2664619"/>
            <a:ext cx="2238366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/>
                </a:solidFill>
              </a:rPr>
              <a:t>• Following instructions</a:t>
            </a:r>
            <a:endParaRPr lang="en-US" sz="727" dirty="0"/>
          </a:p>
        </p:txBody>
      </p:sp>
      <p:sp>
        <p:nvSpPr>
          <p:cNvPr id="14" name="Text 8"/>
          <p:cNvSpPr/>
          <p:nvPr/>
        </p:nvSpPr>
        <p:spPr>
          <a:xfrm>
            <a:off x="457200" y="2864644"/>
            <a:ext cx="2238366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/>
                </a:solidFill>
              </a:rPr>
              <a:t>• Repetitive execution</a:t>
            </a:r>
            <a:endParaRPr lang="en-US" sz="727" dirty="0"/>
          </a:p>
        </p:txBody>
      </p:sp>
      <p:sp>
        <p:nvSpPr>
          <p:cNvPr id="15" name="Text 9"/>
          <p:cNvSpPr/>
          <p:nvPr/>
        </p:nvSpPr>
        <p:spPr>
          <a:xfrm>
            <a:off x="457200" y="3064669"/>
            <a:ext cx="2238366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/>
                </a:solidFill>
              </a:rPr>
              <a:t>• Individual expertise</a:t>
            </a:r>
            <a:endParaRPr lang="en-US" sz="727" dirty="0"/>
          </a:p>
        </p:txBody>
      </p:sp>
      <p:sp>
        <p:nvSpPr>
          <p:cNvPr id="16" name="Text 10"/>
          <p:cNvSpPr/>
          <p:nvPr/>
        </p:nvSpPr>
        <p:spPr>
          <a:xfrm>
            <a:off x="2867016" y="2135981"/>
            <a:ext cx="2238366" cy="242888"/>
          </a:xfrm>
          <a:prstGeom prst="rect">
            <a:avLst/>
          </a:prstGeom>
          <a:noFill/>
          <a:ln/>
        </p:spPr>
        <p:txBody>
          <a:bodyPr wrap="none" lIns="0" tIns="0" rIns="0" bIns="34036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885" b="1" dirty="0">
                <a:solidFill>
                  <a:srgbClr val="F9A8D4"/>
                </a:solidFill>
              </a:rPr>
              <a:t>TOMORROW'S SKILLS</a:t>
            </a:r>
            <a:endParaRPr lang="en-US" sz="885" dirty="0"/>
          </a:p>
        </p:txBody>
      </p:sp>
      <p:sp>
        <p:nvSpPr>
          <p:cNvPr id="17" name="Text 11"/>
          <p:cNvSpPr/>
          <p:nvPr/>
        </p:nvSpPr>
        <p:spPr>
          <a:xfrm>
            <a:off x="2867016" y="2464594"/>
            <a:ext cx="2238366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/>
                </a:solidFill>
              </a:rPr>
              <a:t>• Prompt engineering</a:t>
            </a:r>
            <a:endParaRPr lang="en-US" sz="727" dirty="0"/>
          </a:p>
        </p:txBody>
      </p:sp>
      <p:sp>
        <p:nvSpPr>
          <p:cNvPr id="18" name="Text 12"/>
          <p:cNvSpPr/>
          <p:nvPr/>
        </p:nvSpPr>
        <p:spPr>
          <a:xfrm>
            <a:off x="2867016" y="2664619"/>
            <a:ext cx="2238366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/>
                </a:solidFill>
              </a:rPr>
              <a:t>• AI ethics &amp; judgment</a:t>
            </a:r>
            <a:endParaRPr lang="en-US" sz="727" dirty="0"/>
          </a:p>
        </p:txBody>
      </p:sp>
      <p:sp>
        <p:nvSpPr>
          <p:cNvPr id="19" name="Text 13"/>
          <p:cNvSpPr/>
          <p:nvPr/>
        </p:nvSpPr>
        <p:spPr>
          <a:xfrm>
            <a:off x="2867016" y="2864644"/>
            <a:ext cx="2238366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/>
                </a:solidFill>
              </a:rPr>
              <a:t>• System integration</a:t>
            </a:r>
            <a:endParaRPr lang="en-US" sz="727" dirty="0"/>
          </a:p>
        </p:txBody>
      </p:sp>
      <p:sp>
        <p:nvSpPr>
          <p:cNvPr id="20" name="Text 14"/>
          <p:cNvSpPr/>
          <p:nvPr/>
        </p:nvSpPr>
        <p:spPr>
          <a:xfrm>
            <a:off x="2867016" y="3064669"/>
            <a:ext cx="2238366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/>
                </a:solidFill>
              </a:rPr>
              <a:t>• Creative co-creation</a:t>
            </a:r>
            <a:endParaRPr lang="en-US" sz="727" dirty="0"/>
          </a:p>
        </p:txBody>
      </p:sp>
      <p:sp>
        <p:nvSpPr>
          <p:cNvPr id="21" name="Shape 15"/>
          <p:cNvSpPr/>
          <p:nvPr/>
        </p:nvSpPr>
        <p:spPr>
          <a:xfrm>
            <a:off x="457200" y="3378994"/>
            <a:ext cx="4648181" cy="600075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</p:sp>
      <p:sp>
        <p:nvSpPr>
          <p:cNvPr id="22" name="Shape 16"/>
          <p:cNvSpPr/>
          <p:nvPr/>
        </p:nvSpPr>
        <p:spPr>
          <a:xfrm>
            <a:off x="457200" y="3378994"/>
            <a:ext cx="28575" cy="600075"/>
          </a:xfrm>
          <a:prstGeom prst="rect">
            <a:avLst/>
          </a:prstGeom>
          <a:solidFill>
            <a:srgbClr val="F472B6"/>
          </a:solidFill>
          <a:ln/>
        </p:spPr>
      </p:sp>
      <p:sp>
        <p:nvSpPr>
          <p:cNvPr id="23" name="Text 17"/>
          <p:cNvSpPr/>
          <p:nvPr/>
        </p:nvSpPr>
        <p:spPr>
          <a:xfrm>
            <a:off x="571500" y="3507581"/>
            <a:ext cx="1390129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784" b="1" dirty="0">
                <a:solidFill>
                  <a:srgbClr val="FFFFFF"/>
                </a:solidFill>
              </a:rPr>
              <a:t>The shift is fundamental:</a:t>
            </a:r>
            <a:endParaRPr lang="en-US" sz="784" dirty="0"/>
          </a:p>
        </p:txBody>
      </p:sp>
      <p:sp>
        <p:nvSpPr>
          <p:cNvPr id="24" name="Text 18"/>
          <p:cNvSpPr/>
          <p:nvPr/>
        </p:nvSpPr>
        <p:spPr>
          <a:xfrm>
            <a:off x="1961629" y="3507581"/>
            <a:ext cx="1526139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/>
                </a:solidFill>
              </a:rPr>
              <a:t>Students must learn to work</a:t>
            </a:r>
            <a:endParaRPr lang="en-US" sz="834" dirty="0"/>
          </a:p>
        </p:txBody>
      </p:sp>
      <p:sp>
        <p:nvSpPr>
          <p:cNvPr id="25" name="Text 19"/>
          <p:cNvSpPr/>
          <p:nvPr/>
        </p:nvSpPr>
        <p:spPr>
          <a:xfrm>
            <a:off x="3487769" y="3507581"/>
            <a:ext cx="206555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834" i="1" dirty="0">
                <a:solidFill>
                  <a:srgbClr val="FFFFFF"/>
                </a:solidFill>
              </a:rPr>
              <a:t>with</a:t>
            </a:r>
            <a:endParaRPr lang="en-US" sz="834" dirty="0"/>
          </a:p>
        </p:txBody>
      </p:sp>
      <p:sp>
        <p:nvSpPr>
          <p:cNvPr id="26" name="Text 20"/>
          <p:cNvSpPr/>
          <p:nvPr/>
        </p:nvSpPr>
        <p:spPr>
          <a:xfrm>
            <a:off x="571500" y="3507581"/>
            <a:ext cx="4382774" cy="3411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834" dirty="0">
                <a:solidFill>
                  <a:srgbClr val="FFFFFF"/>
                </a:solidFill>
              </a:rPr>
              <a:t>AI, not compete against it. Those who master AI collaboration will thrive—those who resist will be left behind.</a:t>
            </a:r>
            <a:endParaRPr lang="en-US" sz="834" dirty="0"/>
          </a:p>
        </p:txBody>
      </p:sp>
      <p:sp>
        <p:nvSpPr>
          <p:cNvPr id="27" name="Text 21"/>
          <p:cNvSpPr/>
          <p:nvPr/>
        </p:nvSpPr>
        <p:spPr>
          <a:xfrm rot="-720000">
            <a:off x="8572500" y="4572000"/>
            <a:ext cx="3429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08</a:t>
            </a:r>
            <a:endParaRPr lang="en-US" sz="1193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28458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2183" y="342900"/>
            <a:ext cx="3916234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8" b="1" spc="1" kern="0" dirty="0">
                <a:solidFill>
                  <a:srgbClr val="000000"/>
                </a:solidFill>
              </a:rPr>
              <a:t>THE INTEMPO</a:t>
            </a:r>
            <a:endParaRPr lang="en-US" sz="1808" dirty="0"/>
          </a:p>
        </p:txBody>
      </p:sp>
      <p:sp>
        <p:nvSpPr>
          <p:cNvPr id="4" name="Text 1"/>
          <p:cNvSpPr/>
          <p:nvPr/>
        </p:nvSpPr>
        <p:spPr>
          <a:xfrm>
            <a:off x="914400" y="685800"/>
            <a:ext cx="342900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8" b="1" spc="1" kern="0" dirty="0">
                <a:solidFill>
                  <a:srgbClr val="000000"/>
                </a:solidFill>
              </a:rPr>
              <a:t>SOLUTION</a:t>
            </a:r>
            <a:endParaRPr lang="en-US" sz="1808" dirty="0"/>
          </a:p>
        </p:txBody>
      </p:sp>
      <p:sp>
        <p:nvSpPr>
          <p:cNvPr id="5" name="Text 2"/>
          <p:cNvSpPr/>
          <p:nvPr/>
        </p:nvSpPr>
        <p:spPr>
          <a:xfrm>
            <a:off x="457200" y="1400175"/>
            <a:ext cx="3886200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F472B6"/>
                </a:solidFill>
              </a:rPr>
              <a:t>SHSM CERTIFICATIONS FOR THE AI ERA</a:t>
            </a:r>
            <a:endParaRPr lang="en-US" sz="1193" dirty="0"/>
          </a:p>
        </p:txBody>
      </p:sp>
      <p:sp>
        <p:nvSpPr>
          <p:cNvPr id="6" name="Text 3"/>
          <p:cNvSpPr/>
          <p:nvPr/>
        </p:nvSpPr>
        <p:spPr>
          <a:xfrm>
            <a:off x="457200" y="1800225"/>
            <a:ext cx="3886200" cy="626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InTempo provides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turn-key SHSM programs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 that integrate AI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literacy into sector-specific career pathways—preparing students </a:t>
            </a:r>
            <a:pPr algn="l" indent="0" marL="0">
              <a:lnSpc>
                <a:spcPts val="1600"/>
              </a:lnSpc>
              <a:buNone/>
            </a:pPr>
            <a:r>
              <a:rPr lang="en-US" sz="942" dirty="0">
                <a:solidFill>
                  <a:srgbClr val="FFFFFF">
                    <a:alpha val="90000"/>
                  </a:srgbClr>
                </a:solidFill>
              </a:rPr>
              <a:t>for tomorrow's workforce today.</a:t>
            </a:r>
            <a:endParaRPr lang="en-US" sz="942" dirty="0"/>
          </a:p>
        </p:txBody>
      </p:sp>
      <p:sp>
        <p:nvSpPr>
          <p:cNvPr id="7" name="Text 4"/>
          <p:cNvSpPr/>
          <p:nvPr/>
        </p:nvSpPr>
        <p:spPr>
          <a:xfrm>
            <a:off x="614363" y="2598539"/>
            <a:ext cx="3729038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FFFF"/>
                </a:solidFill>
              </a:rPr>
              <a:t>SECTOR-SPECIFIC AI TRAINING</a:t>
            </a:r>
            <a:endParaRPr lang="en-US" sz="784" dirty="0"/>
          </a:p>
        </p:txBody>
      </p:sp>
      <p:sp>
        <p:nvSpPr>
          <p:cNvPr id="8" name="Text 5"/>
          <p:cNvSpPr/>
          <p:nvPr/>
        </p:nvSpPr>
        <p:spPr>
          <a:xfrm>
            <a:off x="614363" y="2769989"/>
            <a:ext cx="3729038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Healthcare, Business, Arts, Technology—AI applications tailored to each SHSM sector</a:t>
            </a:r>
            <a:endParaRPr lang="en-US" sz="727" dirty="0"/>
          </a:p>
        </p:txBody>
      </p:sp>
      <p:sp>
        <p:nvSpPr>
          <p:cNvPr id="9" name="Text 6"/>
          <p:cNvSpPr/>
          <p:nvPr/>
        </p:nvSpPr>
        <p:spPr>
          <a:xfrm>
            <a:off x="614363" y="3170039"/>
            <a:ext cx="3729038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FFFF"/>
                </a:solidFill>
              </a:rPr>
              <a:t>EXPERIENTIAL LEARNING</a:t>
            </a:r>
            <a:endParaRPr lang="en-US" sz="784" dirty="0"/>
          </a:p>
        </p:txBody>
      </p:sp>
      <p:sp>
        <p:nvSpPr>
          <p:cNvPr id="10" name="Text 7"/>
          <p:cNvSpPr/>
          <p:nvPr/>
        </p:nvSpPr>
        <p:spPr>
          <a:xfrm>
            <a:off x="614363" y="3341489"/>
            <a:ext cx="3729038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Hands-on projects with cutting-edge AI tools like Hume AI, Manus AI, and Grok3</a:t>
            </a:r>
            <a:endParaRPr lang="en-US" sz="727" dirty="0"/>
          </a:p>
        </p:txBody>
      </p:sp>
      <p:sp>
        <p:nvSpPr>
          <p:cNvPr id="11" name="Text 8"/>
          <p:cNvSpPr/>
          <p:nvPr/>
        </p:nvSpPr>
        <p:spPr>
          <a:xfrm>
            <a:off x="614363" y="3741539"/>
            <a:ext cx="3729038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FFFF"/>
                </a:solidFill>
              </a:rPr>
              <a:t>CERTIFICATION PATHWAYS</a:t>
            </a:r>
            <a:endParaRPr lang="en-US" sz="784" dirty="0"/>
          </a:p>
        </p:txBody>
      </p:sp>
      <p:sp>
        <p:nvSpPr>
          <p:cNvPr id="12" name="Text 9"/>
          <p:cNvSpPr/>
          <p:nvPr/>
        </p:nvSpPr>
        <p:spPr>
          <a:xfrm>
            <a:off x="614363" y="3912989"/>
            <a:ext cx="3729038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Recognized credentials that demonstrate AI competency to employers and post-secondary institutions</a:t>
            </a:r>
            <a:endParaRPr lang="en-US" sz="727" dirty="0"/>
          </a:p>
        </p:txBody>
      </p:sp>
      <p:sp>
        <p:nvSpPr>
          <p:cNvPr id="13" name="Text 10"/>
          <p:cNvSpPr/>
          <p:nvPr/>
        </p:nvSpPr>
        <p:spPr>
          <a:xfrm>
            <a:off x="614363" y="4313039"/>
            <a:ext cx="3729038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784" b="1" dirty="0">
                <a:solidFill>
                  <a:srgbClr val="FFFFFF"/>
                </a:solidFill>
              </a:rPr>
              <a:t>TURN-KEY IMPLEMENTATION</a:t>
            </a:r>
            <a:endParaRPr lang="en-US" sz="784" dirty="0"/>
          </a:p>
        </p:txBody>
      </p:sp>
      <p:sp>
        <p:nvSpPr>
          <p:cNvPr id="14" name="Text 11"/>
          <p:cNvSpPr/>
          <p:nvPr/>
        </p:nvSpPr>
        <p:spPr>
          <a:xfrm>
            <a:off x="614363" y="4484489"/>
            <a:ext cx="3729038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>
                    <a:alpha val="80000"/>
                  </a:srgbClr>
                </a:solidFill>
              </a:rPr>
              <a:t>Complete curriculum, materials, and support—ready to deploy in your school</a:t>
            </a:r>
            <a:endParaRPr lang="en-US" sz="727" dirty="0"/>
          </a:p>
        </p:txBody>
      </p:sp>
      <p:sp>
        <p:nvSpPr>
          <p:cNvPr id="15" name="Text 12"/>
          <p:cNvSpPr/>
          <p:nvPr/>
        </p:nvSpPr>
        <p:spPr>
          <a:xfrm>
            <a:off x="457200" y="4798814"/>
            <a:ext cx="3886200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683" b="1" dirty="0">
                <a:solidFill>
                  <a:srgbClr val="FFFFFF"/>
                </a:solidFill>
              </a:rPr>
              <a:t>Visit:</a:t>
            </a:r>
            <a:pPr algn="l" indent="0" marL="0">
              <a:lnSpc>
                <a:spcPts val="1100"/>
              </a:lnSpc>
              <a:buNone/>
            </a:pPr>
            <a:r>
              <a:rPr lang="en-US" sz="727" dirty="0">
                <a:solidFill>
                  <a:srgbClr val="FFFFFF"/>
                </a:solidFill>
              </a:rPr>
              <a:t> tempusinnovation.com/intempo</a:t>
            </a:r>
            <a:endParaRPr lang="en-US" sz="683" dirty="0"/>
          </a:p>
        </p:txBody>
      </p:sp>
      <p:sp>
        <p:nvSpPr>
          <p:cNvPr id="16" name="Shape 13"/>
          <p:cNvSpPr/>
          <p:nvPr/>
        </p:nvSpPr>
        <p:spPr>
          <a:xfrm rot="120000">
            <a:off x="4914900" y="1270694"/>
            <a:ext cx="3886200" cy="2743200"/>
          </a:xfrm>
          <a:prstGeom prst="rect">
            <a:avLst/>
          </a:prstGeom>
          <a:solidFill>
            <a:srgbClr val="000000">
              <a:alpha val="0"/>
            </a:srgbClr>
          </a:solidFill>
          <a:ln w="9144">
            <a:solidFill>
              <a:srgbClr val="00FFFF">
                <a:alpha val="30000"/>
              </a:srgbClr>
            </a:solidFill>
            <a:prstDash val="solid"/>
          </a:ln>
        </p:spPr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000">
            <a:off x="4914900" y="1270695"/>
            <a:ext cx="3886200" cy="2743200"/>
          </a:xfrm>
          <a:prstGeom prst="rect">
            <a:avLst/>
          </a:prstGeom>
        </p:spPr>
      </p:pic>
      <p:sp>
        <p:nvSpPr>
          <p:cNvPr id="18" name="Shape 14"/>
          <p:cNvSpPr/>
          <p:nvPr/>
        </p:nvSpPr>
        <p:spPr>
          <a:xfrm rot="-120000">
            <a:off x="6400800" y="3941564"/>
            <a:ext cx="2286000" cy="657225"/>
          </a:xfrm>
          <a:prstGeom prst="rect">
            <a:avLst/>
          </a:prstGeom>
          <a:solidFill>
            <a:srgbClr val="000000">
              <a:alpha val="70000"/>
            </a:srgbClr>
          </a:solidFill>
          <a:ln/>
        </p:spPr>
      </p:sp>
      <p:sp>
        <p:nvSpPr>
          <p:cNvPr id="19" name="Shape 15"/>
          <p:cNvSpPr/>
          <p:nvPr/>
        </p:nvSpPr>
        <p:spPr>
          <a:xfrm>
            <a:off x="8658225" y="3941564"/>
            <a:ext cx="28575" cy="657225"/>
          </a:xfrm>
          <a:prstGeom prst="rect">
            <a:avLst/>
          </a:prstGeom>
          <a:solidFill>
            <a:srgbClr val="F472B6"/>
          </a:solidFill>
          <a:ln/>
        </p:spPr>
      </p:sp>
      <p:sp>
        <p:nvSpPr>
          <p:cNvPr id="20" name="Text 16"/>
          <p:cNvSpPr/>
          <p:nvPr/>
        </p:nvSpPr>
        <p:spPr>
          <a:xfrm rot="-120000">
            <a:off x="6515174" y="4062962"/>
            <a:ext cx="1835358" cy="4218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727" i="1" dirty="0">
                <a:solidFill>
                  <a:srgbClr val="FFFFFF"/>
                </a:solidFill>
              </a:rPr>
              <a:t>"Preparing students for careers that don't exist yet—with skills that will always be relevant."</a:t>
            </a:r>
            <a:endParaRPr lang="en-US" sz="727" dirty="0"/>
          </a:p>
        </p:txBody>
      </p:sp>
      <p:sp>
        <p:nvSpPr>
          <p:cNvPr id="21" name="Text 17"/>
          <p:cNvSpPr/>
          <p:nvPr/>
        </p:nvSpPr>
        <p:spPr>
          <a:xfrm rot="720000">
            <a:off x="8572500" y="4713089"/>
            <a:ext cx="3429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93" b="1" dirty="0">
                <a:solidFill>
                  <a:srgbClr val="000000"/>
                </a:solidFill>
              </a:rPr>
              <a:t>09</a:t>
            </a:r>
            <a:endParaRPr lang="en-US" sz="1193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2025-11-08T22:29:15Z</dcterms:created>
  <dcterms:modified xsi:type="dcterms:W3CDTF">2025-11-08T22:29:15Z</dcterms:modified>
</cp:coreProperties>
</file>